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4"/>
  </p:notesMasterIdLst>
  <p:sldIdLst>
    <p:sldId id="256" r:id="rId2"/>
    <p:sldId id="257" r:id="rId3"/>
    <p:sldId id="258" r:id="rId4"/>
    <p:sldId id="431" r:id="rId5"/>
    <p:sldId id="337" r:id="rId6"/>
    <p:sldId id="319" r:id="rId7"/>
    <p:sldId id="267" r:id="rId8"/>
    <p:sldId id="397" r:id="rId9"/>
    <p:sldId id="338" r:id="rId10"/>
    <p:sldId id="285" r:id="rId11"/>
    <p:sldId id="427" r:id="rId12"/>
    <p:sldId id="425" r:id="rId13"/>
    <p:sldId id="426" r:id="rId14"/>
    <p:sldId id="259" r:id="rId15"/>
    <p:sldId id="315" r:id="rId16"/>
    <p:sldId id="434" r:id="rId17"/>
    <p:sldId id="433" r:id="rId18"/>
    <p:sldId id="435" r:id="rId19"/>
    <p:sldId id="455" r:id="rId20"/>
    <p:sldId id="436" r:id="rId21"/>
    <p:sldId id="336" r:id="rId22"/>
    <p:sldId id="341" r:id="rId23"/>
    <p:sldId id="428" r:id="rId24"/>
    <p:sldId id="437" r:id="rId25"/>
    <p:sldId id="438" r:id="rId26"/>
    <p:sldId id="439" r:id="rId27"/>
    <p:sldId id="440" r:id="rId28"/>
    <p:sldId id="418" r:id="rId29"/>
    <p:sldId id="417" r:id="rId30"/>
    <p:sldId id="441" r:id="rId31"/>
    <p:sldId id="288" r:id="rId32"/>
    <p:sldId id="291" r:id="rId33"/>
    <p:sldId id="432" r:id="rId34"/>
    <p:sldId id="443" r:id="rId35"/>
    <p:sldId id="453" r:id="rId36"/>
    <p:sldId id="454" r:id="rId37"/>
    <p:sldId id="282" r:id="rId38"/>
    <p:sldId id="286" r:id="rId39"/>
    <p:sldId id="287" r:id="rId40"/>
    <p:sldId id="414" r:id="rId41"/>
    <p:sldId id="323" r:id="rId42"/>
    <p:sldId id="317" r:id="rId43"/>
    <p:sldId id="318" r:id="rId44"/>
    <p:sldId id="451" r:id="rId45"/>
    <p:sldId id="421" r:id="rId46"/>
    <p:sldId id="422" r:id="rId47"/>
    <p:sldId id="420" r:id="rId48"/>
    <p:sldId id="430" r:id="rId49"/>
    <p:sldId id="419" r:id="rId50"/>
    <p:sldId id="340" r:id="rId51"/>
    <p:sldId id="429" r:id="rId52"/>
    <p:sldId id="452"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609"/>
    <p:restoredTop sz="83878"/>
  </p:normalViewPr>
  <p:slideViewPr>
    <p:cSldViewPr snapToGrid="0">
      <p:cViewPr varScale="1">
        <p:scale>
          <a:sx n="106" d="100"/>
          <a:sy n="106" d="100"/>
        </p:scale>
        <p:origin x="101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SchemeForSuggestions">
  <dgm:title val="Color Scheme for Suggestions"/>
  <dgm:desc val="Color Scheme for Suggestions"/>
  <dgm:catLst>
    <dgm:cat type="Other" pri="2"/>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bg1">
        <a:lumMod val="95000"/>
      </a:schemeClr>
    </dgm:fillClrLst>
    <dgm:linClrLst>
      <a:schemeClr val="bg1">
        <a:lumMod val="95000"/>
      </a:schemeClr>
    </dgm:linClrLst>
    <dgm:effectClrLst/>
    <dgm:txLinClrLst/>
    <dgm:txFillClrLst meth="repeat">
      <a:schemeClr val="tx1">
        <a:lumMod val="75000"/>
        <a:lumOff val="25000"/>
      </a:schemeClr>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D851C3F-7091-E64C-B7EB-751ACF7E3E7D}" type="doc">
      <dgm:prSet loTypeId="urn:microsoft.com/office/officeart/2005/8/layout/hProcess9" loCatId="" qsTypeId="urn:microsoft.com/office/officeart/2005/8/quickstyle/simple1" qsCatId="simple" csTypeId="urn:microsoft.com/office/officeart/2005/8/colors/accent1_2" csCatId="accent1" phldr="1"/>
      <dgm:spPr/>
      <dgm:t>
        <a:bodyPr/>
        <a:lstStyle/>
        <a:p>
          <a:endParaRPr lang="en-US"/>
        </a:p>
      </dgm:t>
    </dgm:pt>
    <dgm:pt modelId="{9C08CF87-0D9F-064C-ADF5-8D368DB541CF}">
      <dgm:prSet phldrT="[Text]" custT="1"/>
      <dgm:spPr/>
      <dgm:t>
        <a:bodyPr/>
        <a:lstStyle/>
        <a:p>
          <a:r>
            <a:rPr lang="en-US" sz="1200" dirty="0"/>
            <a:t>Suspected infection</a:t>
          </a:r>
        </a:p>
      </dgm:t>
    </dgm:pt>
    <dgm:pt modelId="{4E2A8080-E231-B84C-9CDD-5D6822B8C3F8}" type="parTrans" cxnId="{70635453-24F3-A748-9C53-6722DF5DCB7D}">
      <dgm:prSet/>
      <dgm:spPr/>
      <dgm:t>
        <a:bodyPr/>
        <a:lstStyle/>
        <a:p>
          <a:endParaRPr lang="en-US"/>
        </a:p>
      </dgm:t>
    </dgm:pt>
    <dgm:pt modelId="{C403366D-3092-EC4D-B9D5-05021F4A23E2}" type="sibTrans" cxnId="{70635453-24F3-A748-9C53-6722DF5DCB7D}">
      <dgm:prSet/>
      <dgm:spPr/>
      <dgm:t>
        <a:bodyPr/>
        <a:lstStyle/>
        <a:p>
          <a:endParaRPr lang="en-US"/>
        </a:p>
      </dgm:t>
    </dgm:pt>
    <dgm:pt modelId="{6609BF36-22DC-FA4C-B67C-C4B0B5C6523B}">
      <dgm:prSet phldrT="[Text]" custT="1"/>
      <dgm:spPr/>
      <dgm:t>
        <a:bodyPr/>
        <a:lstStyle/>
        <a:p>
          <a:r>
            <a:rPr lang="en-US" sz="1200" dirty="0"/>
            <a:t>Culture sites</a:t>
          </a:r>
        </a:p>
      </dgm:t>
    </dgm:pt>
    <dgm:pt modelId="{19CED6FF-1708-6946-B541-2CF54058D118}" type="parTrans" cxnId="{E4327E8A-1658-124B-870B-4C5726042B9E}">
      <dgm:prSet/>
      <dgm:spPr/>
      <dgm:t>
        <a:bodyPr/>
        <a:lstStyle/>
        <a:p>
          <a:endParaRPr lang="en-US"/>
        </a:p>
      </dgm:t>
    </dgm:pt>
    <dgm:pt modelId="{596F4976-5334-CD46-9008-851535086E87}" type="sibTrans" cxnId="{E4327E8A-1658-124B-870B-4C5726042B9E}">
      <dgm:prSet/>
      <dgm:spPr/>
      <dgm:t>
        <a:bodyPr/>
        <a:lstStyle/>
        <a:p>
          <a:endParaRPr lang="en-US"/>
        </a:p>
      </dgm:t>
    </dgm:pt>
    <dgm:pt modelId="{B59EEF15-0257-F045-AEC4-D0077A7922AB}">
      <dgm:prSet phldrT="[Text]" custT="1"/>
      <dgm:spPr/>
      <dgm:t>
        <a:bodyPr/>
        <a:lstStyle/>
        <a:p>
          <a:r>
            <a:rPr lang="en-US" sz="1200" dirty="0"/>
            <a:t>Microscopy</a:t>
          </a:r>
        </a:p>
        <a:p>
          <a:r>
            <a:rPr lang="en-US" sz="1200" dirty="0"/>
            <a:t>(Gram stain)</a:t>
          </a:r>
        </a:p>
      </dgm:t>
    </dgm:pt>
    <dgm:pt modelId="{DF53682A-95B3-FF41-BF3D-313DCCBEB6D1}" type="parTrans" cxnId="{728D73D4-B189-704B-B624-4634DBC7FFAF}">
      <dgm:prSet/>
      <dgm:spPr/>
      <dgm:t>
        <a:bodyPr/>
        <a:lstStyle/>
        <a:p>
          <a:endParaRPr lang="en-US"/>
        </a:p>
      </dgm:t>
    </dgm:pt>
    <dgm:pt modelId="{4C392DB2-5E13-C443-B8DC-2E4B67B6E143}" type="sibTrans" cxnId="{728D73D4-B189-704B-B624-4634DBC7FFAF}">
      <dgm:prSet/>
      <dgm:spPr/>
      <dgm:t>
        <a:bodyPr/>
        <a:lstStyle/>
        <a:p>
          <a:endParaRPr lang="en-US"/>
        </a:p>
      </dgm:t>
    </dgm:pt>
    <dgm:pt modelId="{342B5BC2-2202-AC4D-ADB3-2262A282BCF0}">
      <dgm:prSet phldrT="[Text]" custT="1"/>
      <dgm:spPr/>
      <dgm:t>
        <a:bodyPr/>
        <a:lstStyle/>
        <a:p>
          <a:r>
            <a:rPr lang="en-US" sz="1200" dirty="0"/>
            <a:t>Identification</a:t>
          </a:r>
        </a:p>
        <a:p>
          <a:r>
            <a:rPr lang="en-US" sz="1200" dirty="0"/>
            <a:t>Culture &amp;</a:t>
          </a:r>
        </a:p>
        <a:p>
          <a:r>
            <a:rPr lang="en-US" sz="1200" dirty="0"/>
            <a:t>Biochemical testing </a:t>
          </a:r>
        </a:p>
      </dgm:t>
    </dgm:pt>
    <dgm:pt modelId="{128FAF86-144D-A64C-9B58-0F83221EBC02}" type="parTrans" cxnId="{C519C080-E788-3648-9D50-F55FB8901068}">
      <dgm:prSet/>
      <dgm:spPr/>
      <dgm:t>
        <a:bodyPr/>
        <a:lstStyle/>
        <a:p>
          <a:endParaRPr lang="en-US"/>
        </a:p>
      </dgm:t>
    </dgm:pt>
    <dgm:pt modelId="{15A12F31-31B5-FC4D-98A1-95904E8AB1BB}" type="sibTrans" cxnId="{C519C080-E788-3648-9D50-F55FB8901068}">
      <dgm:prSet/>
      <dgm:spPr/>
      <dgm:t>
        <a:bodyPr/>
        <a:lstStyle/>
        <a:p>
          <a:endParaRPr lang="en-US"/>
        </a:p>
      </dgm:t>
    </dgm:pt>
    <dgm:pt modelId="{2445C0CB-B71E-CA4C-8EB6-CC3744E1E5D2}">
      <dgm:prSet phldrT="[Text]" custT="1"/>
      <dgm:spPr/>
      <dgm:t>
        <a:bodyPr/>
        <a:lstStyle/>
        <a:p>
          <a:r>
            <a:rPr lang="en-US" sz="1200" dirty="0"/>
            <a:t>Susceptibility testing</a:t>
          </a:r>
        </a:p>
      </dgm:t>
    </dgm:pt>
    <dgm:pt modelId="{A2014EBE-A87D-984D-B433-A12DCA061A85}" type="parTrans" cxnId="{52690595-5AB8-DD4D-A36B-50AA44B1FA9B}">
      <dgm:prSet/>
      <dgm:spPr/>
      <dgm:t>
        <a:bodyPr/>
        <a:lstStyle/>
        <a:p>
          <a:endParaRPr lang="en-US"/>
        </a:p>
      </dgm:t>
    </dgm:pt>
    <dgm:pt modelId="{92BDE7BC-A24D-5D4B-9C22-83C2FA7D69F2}" type="sibTrans" cxnId="{52690595-5AB8-DD4D-A36B-50AA44B1FA9B}">
      <dgm:prSet/>
      <dgm:spPr/>
      <dgm:t>
        <a:bodyPr/>
        <a:lstStyle/>
        <a:p>
          <a:endParaRPr lang="en-US"/>
        </a:p>
      </dgm:t>
    </dgm:pt>
    <dgm:pt modelId="{3A5BADD6-7822-3E42-AAF5-564AED7908C8}" type="pres">
      <dgm:prSet presAssocID="{8D851C3F-7091-E64C-B7EB-751ACF7E3E7D}" presName="CompostProcess" presStyleCnt="0">
        <dgm:presLayoutVars>
          <dgm:dir/>
          <dgm:resizeHandles val="exact"/>
        </dgm:presLayoutVars>
      </dgm:prSet>
      <dgm:spPr/>
    </dgm:pt>
    <dgm:pt modelId="{61323F07-7CCE-AD48-A06C-3DD6CC0CB972}" type="pres">
      <dgm:prSet presAssocID="{8D851C3F-7091-E64C-B7EB-751ACF7E3E7D}" presName="arrow" presStyleLbl="bgShp" presStyleIdx="0" presStyleCnt="1" custLinFactNeighborY="326"/>
      <dgm:spPr/>
    </dgm:pt>
    <dgm:pt modelId="{849C330B-D090-994C-8129-0760059B4635}" type="pres">
      <dgm:prSet presAssocID="{8D851C3F-7091-E64C-B7EB-751ACF7E3E7D}" presName="linearProcess" presStyleCnt="0"/>
      <dgm:spPr/>
    </dgm:pt>
    <dgm:pt modelId="{AB567982-B375-1142-BD02-1BB17CD162B9}" type="pres">
      <dgm:prSet presAssocID="{9C08CF87-0D9F-064C-ADF5-8D368DB541CF}" presName="textNode" presStyleLbl="node1" presStyleIdx="0" presStyleCnt="5">
        <dgm:presLayoutVars>
          <dgm:bulletEnabled val="1"/>
        </dgm:presLayoutVars>
      </dgm:prSet>
      <dgm:spPr/>
    </dgm:pt>
    <dgm:pt modelId="{17E79AEF-CD4E-154E-A976-16F5C811840E}" type="pres">
      <dgm:prSet presAssocID="{C403366D-3092-EC4D-B9D5-05021F4A23E2}" presName="sibTrans" presStyleCnt="0"/>
      <dgm:spPr/>
    </dgm:pt>
    <dgm:pt modelId="{4BE4D9B4-A47B-A741-B4BD-036D0A949A1F}" type="pres">
      <dgm:prSet presAssocID="{6609BF36-22DC-FA4C-B67C-C4B0B5C6523B}" presName="textNode" presStyleLbl="node1" presStyleIdx="1" presStyleCnt="5">
        <dgm:presLayoutVars>
          <dgm:bulletEnabled val="1"/>
        </dgm:presLayoutVars>
      </dgm:prSet>
      <dgm:spPr/>
    </dgm:pt>
    <dgm:pt modelId="{7B33648D-C5AB-9745-8C1C-5A4AEC83DCB2}" type="pres">
      <dgm:prSet presAssocID="{596F4976-5334-CD46-9008-851535086E87}" presName="sibTrans" presStyleCnt="0"/>
      <dgm:spPr/>
    </dgm:pt>
    <dgm:pt modelId="{2C2EFCFF-E93F-CD41-A305-A338C1FCD9E8}" type="pres">
      <dgm:prSet presAssocID="{B59EEF15-0257-F045-AEC4-D0077A7922AB}" presName="textNode" presStyleLbl="node1" presStyleIdx="2" presStyleCnt="5">
        <dgm:presLayoutVars>
          <dgm:bulletEnabled val="1"/>
        </dgm:presLayoutVars>
      </dgm:prSet>
      <dgm:spPr/>
    </dgm:pt>
    <dgm:pt modelId="{50681611-1150-7E45-B2C3-7DA345CCFDDC}" type="pres">
      <dgm:prSet presAssocID="{4C392DB2-5E13-C443-B8DC-2E4B67B6E143}" presName="sibTrans" presStyleCnt="0"/>
      <dgm:spPr/>
    </dgm:pt>
    <dgm:pt modelId="{10D3E4EF-1F15-EA40-A23D-3AF50548B29A}" type="pres">
      <dgm:prSet presAssocID="{342B5BC2-2202-AC4D-ADB3-2262A282BCF0}" presName="textNode" presStyleLbl="node1" presStyleIdx="3" presStyleCnt="5">
        <dgm:presLayoutVars>
          <dgm:bulletEnabled val="1"/>
        </dgm:presLayoutVars>
      </dgm:prSet>
      <dgm:spPr/>
    </dgm:pt>
    <dgm:pt modelId="{F57DB998-7BF5-D14B-969B-D94AA1CEA4C4}" type="pres">
      <dgm:prSet presAssocID="{15A12F31-31B5-FC4D-98A1-95904E8AB1BB}" presName="sibTrans" presStyleCnt="0"/>
      <dgm:spPr/>
    </dgm:pt>
    <dgm:pt modelId="{71DC9CF2-DDBC-774A-86A6-2CFAF17BCDBB}" type="pres">
      <dgm:prSet presAssocID="{2445C0CB-B71E-CA4C-8EB6-CC3744E1E5D2}" presName="textNode" presStyleLbl="node1" presStyleIdx="4" presStyleCnt="5">
        <dgm:presLayoutVars>
          <dgm:bulletEnabled val="1"/>
        </dgm:presLayoutVars>
      </dgm:prSet>
      <dgm:spPr/>
    </dgm:pt>
  </dgm:ptLst>
  <dgm:cxnLst>
    <dgm:cxn modelId="{39255B0C-D81A-C348-A9AF-CD76DEBD38B9}" type="presOf" srcId="{342B5BC2-2202-AC4D-ADB3-2262A282BCF0}" destId="{10D3E4EF-1F15-EA40-A23D-3AF50548B29A}" srcOrd="0" destOrd="0" presId="urn:microsoft.com/office/officeart/2005/8/layout/hProcess9"/>
    <dgm:cxn modelId="{72B71E0D-F974-384B-8C90-5BFD77D9861A}" type="presOf" srcId="{2445C0CB-B71E-CA4C-8EB6-CC3744E1E5D2}" destId="{71DC9CF2-DDBC-774A-86A6-2CFAF17BCDBB}" srcOrd="0" destOrd="0" presId="urn:microsoft.com/office/officeart/2005/8/layout/hProcess9"/>
    <dgm:cxn modelId="{6CA13217-67F8-C443-B531-53A0674DF9E8}" type="presOf" srcId="{6609BF36-22DC-FA4C-B67C-C4B0B5C6523B}" destId="{4BE4D9B4-A47B-A741-B4BD-036D0A949A1F}" srcOrd="0" destOrd="0" presId="urn:microsoft.com/office/officeart/2005/8/layout/hProcess9"/>
    <dgm:cxn modelId="{49874924-6F7A-9E44-81AB-8858574EF790}" type="presOf" srcId="{9C08CF87-0D9F-064C-ADF5-8D368DB541CF}" destId="{AB567982-B375-1142-BD02-1BB17CD162B9}" srcOrd="0" destOrd="0" presId="urn:microsoft.com/office/officeart/2005/8/layout/hProcess9"/>
    <dgm:cxn modelId="{FC27953A-BB0D-6241-89B5-0A9B9CB6F06A}" type="presOf" srcId="{8D851C3F-7091-E64C-B7EB-751ACF7E3E7D}" destId="{3A5BADD6-7822-3E42-AAF5-564AED7908C8}" srcOrd="0" destOrd="0" presId="urn:microsoft.com/office/officeart/2005/8/layout/hProcess9"/>
    <dgm:cxn modelId="{70635453-24F3-A748-9C53-6722DF5DCB7D}" srcId="{8D851C3F-7091-E64C-B7EB-751ACF7E3E7D}" destId="{9C08CF87-0D9F-064C-ADF5-8D368DB541CF}" srcOrd="0" destOrd="0" parTransId="{4E2A8080-E231-B84C-9CDD-5D6822B8C3F8}" sibTransId="{C403366D-3092-EC4D-B9D5-05021F4A23E2}"/>
    <dgm:cxn modelId="{F3D64A76-CF6F-1540-84DD-1D2AE7765511}" type="presOf" srcId="{B59EEF15-0257-F045-AEC4-D0077A7922AB}" destId="{2C2EFCFF-E93F-CD41-A305-A338C1FCD9E8}" srcOrd="0" destOrd="0" presId="urn:microsoft.com/office/officeart/2005/8/layout/hProcess9"/>
    <dgm:cxn modelId="{C519C080-E788-3648-9D50-F55FB8901068}" srcId="{8D851C3F-7091-E64C-B7EB-751ACF7E3E7D}" destId="{342B5BC2-2202-AC4D-ADB3-2262A282BCF0}" srcOrd="3" destOrd="0" parTransId="{128FAF86-144D-A64C-9B58-0F83221EBC02}" sibTransId="{15A12F31-31B5-FC4D-98A1-95904E8AB1BB}"/>
    <dgm:cxn modelId="{E4327E8A-1658-124B-870B-4C5726042B9E}" srcId="{8D851C3F-7091-E64C-B7EB-751ACF7E3E7D}" destId="{6609BF36-22DC-FA4C-B67C-C4B0B5C6523B}" srcOrd="1" destOrd="0" parTransId="{19CED6FF-1708-6946-B541-2CF54058D118}" sibTransId="{596F4976-5334-CD46-9008-851535086E87}"/>
    <dgm:cxn modelId="{52690595-5AB8-DD4D-A36B-50AA44B1FA9B}" srcId="{8D851C3F-7091-E64C-B7EB-751ACF7E3E7D}" destId="{2445C0CB-B71E-CA4C-8EB6-CC3744E1E5D2}" srcOrd="4" destOrd="0" parTransId="{A2014EBE-A87D-984D-B433-A12DCA061A85}" sibTransId="{92BDE7BC-A24D-5D4B-9C22-83C2FA7D69F2}"/>
    <dgm:cxn modelId="{728D73D4-B189-704B-B624-4634DBC7FFAF}" srcId="{8D851C3F-7091-E64C-B7EB-751ACF7E3E7D}" destId="{B59EEF15-0257-F045-AEC4-D0077A7922AB}" srcOrd="2" destOrd="0" parTransId="{DF53682A-95B3-FF41-BF3D-313DCCBEB6D1}" sibTransId="{4C392DB2-5E13-C443-B8DC-2E4B67B6E143}"/>
    <dgm:cxn modelId="{ECE33EA5-9EC1-9A45-9283-552AACE1A149}" type="presParOf" srcId="{3A5BADD6-7822-3E42-AAF5-564AED7908C8}" destId="{61323F07-7CCE-AD48-A06C-3DD6CC0CB972}" srcOrd="0" destOrd="0" presId="urn:microsoft.com/office/officeart/2005/8/layout/hProcess9"/>
    <dgm:cxn modelId="{156C5589-7337-1C45-BE2B-1EF83860B089}" type="presParOf" srcId="{3A5BADD6-7822-3E42-AAF5-564AED7908C8}" destId="{849C330B-D090-994C-8129-0760059B4635}" srcOrd="1" destOrd="0" presId="urn:microsoft.com/office/officeart/2005/8/layout/hProcess9"/>
    <dgm:cxn modelId="{B16A577C-BF74-E24B-B380-39820A160421}" type="presParOf" srcId="{849C330B-D090-994C-8129-0760059B4635}" destId="{AB567982-B375-1142-BD02-1BB17CD162B9}" srcOrd="0" destOrd="0" presId="urn:microsoft.com/office/officeart/2005/8/layout/hProcess9"/>
    <dgm:cxn modelId="{7D8CD0F8-1D7C-564F-A70D-5C094902932F}" type="presParOf" srcId="{849C330B-D090-994C-8129-0760059B4635}" destId="{17E79AEF-CD4E-154E-A976-16F5C811840E}" srcOrd="1" destOrd="0" presId="urn:microsoft.com/office/officeart/2005/8/layout/hProcess9"/>
    <dgm:cxn modelId="{2E75C056-4FA1-0142-BF9A-A9DB1676185C}" type="presParOf" srcId="{849C330B-D090-994C-8129-0760059B4635}" destId="{4BE4D9B4-A47B-A741-B4BD-036D0A949A1F}" srcOrd="2" destOrd="0" presId="urn:microsoft.com/office/officeart/2005/8/layout/hProcess9"/>
    <dgm:cxn modelId="{0BC5F32E-8205-124F-A535-28C03D328882}" type="presParOf" srcId="{849C330B-D090-994C-8129-0760059B4635}" destId="{7B33648D-C5AB-9745-8C1C-5A4AEC83DCB2}" srcOrd="3" destOrd="0" presId="urn:microsoft.com/office/officeart/2005/8/layout/hProcess9"/>
    <dgm:cxn modelId="{F1A01BE0-C77C-CB42-8E68-6DAA297374DE}" type="presParOf" srcId="{849C330B-D090-994C-8129-0760059B4635}" destId="{2C2EFCFF-E93F-CD41-A305-A338C1FCD9E8}" srcOrd="4" destOrd="0" presId="urn:microsoft.com/office/officeart/2005/8/layout/hProcess9"/>
    <dgm:cxn modelId="{24B2D409-B215-5D4A-B133-104C48896D00}" type="presParOf" srcId="{849C330B-D090-994C-8129-0760059B4635}" destId="{50681611-1150-7E45-B2C3-7DA345CCFDDC}" srcOrd="5" destOrd="0" presId="urn:microsoft.com/office/officeart/2005/8/layout/hProcess9"/>
    <dgm:cxn modelId="{A1141B15-56F2-7A45-BB9B-0A5F433DEEA1}" type="presParOf" srcId="{849C330B-D090-994C-8129-0760059B4635}" destId="{10D3E4EF-1F15-EA40-A23D-3AF50548B29A}" srcOrd="6" destOrd="0" presId="urn:microsoft.com/office/officeart/2005/8/layout/hProcess9"/>
    <dgm:cxn modelId="{D9CAAF67-4426-F843-B4E6-76004C4306AB}" type="presParOf" srcId="{849C330B-D090-994C-8129-0760059B4635}" destId="{F57DB998-7BF5-D14B-969B-D94AA1CEA4C4}" srcOrd="7" destOrd="0" presId="urn:microsoft.com/office/officeart/2005/8/layout/hProcess9"/>
    <dgm:cxn modelId="{44B9264B-EEC9-D145-BEB0-DC09AD570097}" type="presParOf" srcId="{849C330B-D090-994C-8129-0760059B4635}" destId="{71DC9CF2-DDBC-774A-86A6-2CFAF17BCDBB}"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530FA2F-5F0F-2F4E-8BFA-6650A3344116}" type="doc">
      <dgm:prSet loTypeId="urn:microsoft.com/office/officeart/2005/8/layout/pyramid1" loCatId="" qsTypeId="urn:microsoft.com/office/officeart/2005/8/quickstyle/simple1" qsCatId="simple" csTypeId="urn:microsoft.com/office/officeart/2005/8/colors/colorful1" csCatId="colorful" phldr="1"/>
      <dgm:spPr/>
    </dgm:pt>
    <dgm:pt modelId="{3F5744B7-0D16-394E-98CA-260366818F65}">
      <dgm:prSet phldrT="[Text]"/>
      <dgm:spPr/>
      <dgm:t>
        <a:bodyPr/>
        <a:lstStyle/>
        <a:p>
          <a:r>
            <a:rPr lang="en-US" dirty="0" err="1"/>
            <a:t>amox-clav</a:t>
          </a:r>
          <a:endParaRPr lang="en-US" dirty="0"/>
        </a:p>
      </dgm:t>
    </dgm:pt>
    <dgm:pt modelId="{849CBAEA-5749-1D47-A3ED-BC2FEB39753A}" type="parTrans" cxnId="{F8245E97-EAA7-4C47-B6BB-F87B3F92E07E}">
      <dgm:prSet/>
      <dgm:spPr/>
      <dgm:t>
        <a:bodyPr/>
        <a:lstStyle/>
        <a:p>
          <a:endParaRPr lang="en-US"/>
        </a:p>
      </dgm:t>
    </dgm:pt>
    <dgm:pt modelId="{4DEC004B-C90A-0343-A588-D310754F7550}" type="sibTrans" cxnId="{F8245E97-EAA7-4C47-B6BB-F87B3F92E07E}">
      <dgm:prSet/>
      <dgm:spPr/>
      <dgm:t>
        <a:bodyPr/>
        <a:lstStyle/>
        <a:p>
          <a:endParaRPr lang="en-US"/>
        </a:p>
      </dgm:t>
    </dgm:pt>
    <dgm:pt modelId="{CA6227FC-789E-7C44-90A0-FEA117E07263}">
      <dgm:prSet phldrT="[Text]"/>
      <dgm:spPr/>
      <dgm:t>
        <a:bodyPr/>
        <a:lstStyle/>
        <a:p>
          <a:r>
            <a:rPr lang="en-US" dirty="0"/>
            <a:t>cefpodoxime PLUS metronidazole</a:t>
          </a:r>
        </a:p>
      </dgm:t>
    </dgm:pt>
    <dgm:pt modelId="{C395372E-5D95-364C-9FFC-38B4905DA3ED}" type="parTrans" cxnId="{9A4A9DF4-79D7-624C-A1FB-5830C18DC611}">
      <dgm:prSet/>
      <dgm:spPr/>
      <dgm:t>
        <a:bodyPr/>
        <a:lstStyle/>
        <a:p>
          <a:endParaRPr lang="en-US"/>
        </a:p>
      </dgm:t>
    </dgm:pt>
    <dgm:pt modelId="{E2C7952F-CD0E-1F43-8141-AA4650028E29}" type="sibTrans" cxnId="{9A4A9DF4-79D7-624C-A1FB-5830C18DC611}">
      <dgm:prSet/>
      <dgm:spPr/>
      <dgm:t>
        <a:bodyPr/>
        <a:lstStyle/>
        <a:p>
          <a:endParaRPr lang="en-US"/>
        </a:p>
      </dgm:t>
    </dgm:pt>
    <dgm:pt modelId="{C3079B5D-9467-F843-8CA2-45C68AA332B5}">
      <dgm:prSet phldrT="[Text]"/>
      <dgm:spPr/>
      <dgm:t>
        <a:bodyPr/>
        <a:lstStyle/>
        <a:p>
          <a:r>
            <a:rPr lang="en-US" dirty="0"/>
            <a:t>ciprofloxacin PLUS metronidazole</a:t>
          </a:r>
        </a:p>
      </dgm:t>
    </dgm:pt>
    <dgm:pt modelId="{B6B35C6E-2219-F947-8A5A-83DBCA291609}" type="parTrans" cxnId="{8468B8CE-1552-F24F-A514-006C9B45882C}">
      <dgm:prSet/>
      <dgm:spPr/>
      <dgm:t>
        <a:bodyPr/>
        <a:lstStyle/>
        <a:p>
          <a:endParaRPr lang="en-US"/>
        </a:p>
      </dgm:t>
    </dgm:pt>
    <dgm:pt modelId="{D5A378FF-5190-FF48-BC5A-54560FFA7203}" type="sibTrans" cxnId="{8468B8CE-1552-F24F-A514-006C9B45882C}">
      <dgm:prSet/>
      <dgm:spPr/>
      <dgm:t>
        <a:bodyPr/>
        <a:lstStyle/>
        <a:p>
          <a:endParaRPr lang="en-US"/>
        </a:p>
      </dgm:t>
    </dgm:pt>
    <dgm:pt modelId="{012FC679-66F6-0446-97A9-A6F7BD789F91}">
      <dgm:prSet phldrT="[Text]"/>
      <dgm:spPr/>
      <dgm:t>
        <a:bodyPr/>
        <a:lstStyle/>
        <a:p>
          <a:r>
            <a:rPr lang="en-US" dirty="0"/>
            <a:t>ertapenem v piperacillin tazobactam</a:t>
          </a:r>
        </a:p>
      </dgm:t>
    </dgm:pt>
    <dgm:pt modelId="{FBD572BD-2316-4944-BC1E-6555B84A0022}" type="parTrans" cxnId="{BFAFDD8E-4360-DC49-80DB-2E63205751C2}">
      <dgm:prSet/>
      <dgm:spPr/>
      <dgm:t>
        <a:bodyPr/>
        <a:lstStyle/>
        <a:p>
          <a:endParaRPr lang="en-US"/>
        </a:p>
      </dgm:t>
    </dgm:pt>
    <dgm:pt modelId="{55707328-E1BC-D04A-89C1-E40B8FDFB242}" type="sibTrans" cxnId="{BFAFDD8E-4360-DC49-80DB-2E63205751C2}">
      <dgm:prSet/>
      <dgm:spPr/>
      <dgm:t>
        <a:bodyPr/>
        <a:lstStyle/>
        <a:p>
          <a:endParaRPr lang="en-US"/>
        </a:p>
      </dgm:t>
    </dgm:pt>
    <dgm:pt modelId="{4ACC8E46-12CC-8240-9611-EEFBB5173FC7}">
      <dgm:prSet phldrT="[Text]"/>
      <dgm:spPr/>
      <dgm:t>
        <a:bodyPr/>
        <a:lstStyle/>
        <a:p>
          <a:r>
            <a:rPr lang="en-US" dirty="0"/>
            <a:t>meropenem or Imipenem</a:t>
          </a:r>
        </a:p>
      </dgm:t>
    </dgm:pt>
    <dgm:pt modelId="{4AD699B1-BAF6-BD42-9455-73257F195AB0}" type="parTrans" cxnId="{6D2A93AD-5EF1-474D-A332-0E92F7CBE1AB}">
      <dgm:prSet/>
      <dgm:spPr/>
      <dgm:t>
        <a:bodyPr/>
        <a:lstStyle/>
        <a:p>
          <a:endParaRPr lang="en-US"/>
        </a:p>
      </dgm:t>
    </dgm:pt>
    <dgm:pt modelId="{ECEBAF4D-874A-244E-A252-7EB243CE572D}" type="sibTrans" cxnId="{6D2A93AD-5EF1-474D-A332-0E92F7CBE1AB}">
      <dgm:prSet/>
      <dgm:spPr/>
      <dgm:t>
        <a:bodyPr/>
        <a:lstStyle/>
        <a:p>
          <a:endParaRPr lang="en-US"/>
        </a:p>
      </dgm:t>
    </dgm:pt>
    <dgm:pt modelId="{00ECF240-4B00-C843-8774-2EAE0E71A694}">
      <dgm:prSet phldrT="[Text]"/>
      <dgm:spPr/>
      <dgm:t>
        <a:bodyPr/>
        <a:lstStyle/>
        <a:p>
          <a:r>
            <a:rPr lang="en-US" dirty="0"/>
            <a:t>Anti </a:t>
          </a:r>
          <a:r>
            <a:rPr lang="en-US" dirty="0" err="1"/>
            <a:t>carbapenemase</a:t>
          </a:r>
          <a:r>
            <a:rPr lang="en-US" dirty="0"/>
            <a:t> drugs: meropenem-</a:t>
          </a:r>
          <a:r>
            <a:rPr lang="en-US" dirty="0" err="1"/>
            <a:t>vaborbactam</a:t>
          </a:r>
          <a:r>
            <a:rPr lang="en-US" dirty="0"/>
            <a:t>, imipenem </a:t>
          </a:r>
          <a:r>
            <a:rPr lang="en-US" dirty="0" err="1"/>
            <a:t>relebactam</a:t>
          </a:r>
          <a:r>
            <a:rPr lang="en-US" dirty="0"/>
            <a:t>, </a:t>
          </a:r>
          <a:r>
            <a:rPr lang="en-US" dirty="0" err="1"/>
            <a:t>ceftolazone</a:t>
          </a:r>
          <a:r>
            <a:rPr lang="en-US" dirty="0"/>
            <a:t>-tazobactam (plus metronidazole), ceftazidime-avibactam (plus metronidazole), </a:t>
          </a:r>
          <a:r>
            <a:rPr lang="en-US" dirty="0" err="1"/>
            <a:t>cefiderocol</a:t>
          </a:r>
          <a:r>
            <a:rPr lang="en-US" dirty="0"/>
            <a:t> (plus metronidazole), tigecycline</a:t>
          </a:r>
        </a:p>
      </dgm:t>
    </dgm:pt>
    <dgm:pt modelId="{17A960C6-680F-AF47-A0DD-0BBFA7C5B3BD}" type="parTrans" cxnId="{24630DE8-39C2-A54E-9720-12C6A7D7CA1A}">
      <dgm:prSet/>
      <dgm:spPr/>
      <dgm:t>
        <a:bodyPr/>
        <a:lstStyle/>
        <a:p>
          <a:endParaRPr lang="en-US"/>
        </a:p>
      </dgm:t>
    </dgm:pt>
    <dgm:pt modelId="{564C4683-42F1-E542-9A3B-13E4EF054A9A}" type="sibTrans" cxnId="{24630DE8-39C2-A54E-9720-12C6A7D7CA1A}">
      <dgm:prSet/>
      <dgm:spPr/>
      <dgm:t>
        <a:bodyPr/>
        <a:lstStyle/>
        <a:p>
          <a:endParaRPr lang="en-US"/>
        </a:p>
      </dgm:t>
    </dgm:pt>
    <dgm:pt modelId="{FC5D923D-16B4-1541-824A-BCAB1E1A15E9}" type="pres">
      <dgm:prSet presAssocID="{5530FA2F-5F0F-2F4E-8BFA-6650A3344116}" presName="Name0" presStyleCnt="0">
        <dgm:presLayoutVars>
          <dgm:dir/>
          <dgm:animLvl val="lvl"/>
          <dgm:resizeHandles val="exact"/>
        </dgm:presLayoutVars>
      </dgm:prSet>
      <dgm:spPr/>
    </dgm:pt>
    <dgm:pt modelId="{14B5DCC9-D4F6-6444-9346-CB41B46085B1}" type="pres">
      <dgm:prSet presAssocID="{3F5744B7-0D16-394E-98CA-260366818F65}" presName="Name8" presStyleCnt="0"/>
      <dgm:spPr/>
    </dgm:pt>
    <dgm:pt modelId="{B5E50A89-A8A8-9C48-A49E-7DCB1E15D804}" type="pres">
      <dgm:prSet presAssocID="{3F5744B7-0D16-394E-98CA-260366818F65}" presName="level" presStyleLbl="node1" presStyleIdx="0" presStyleCnt="6">
        <dgm:presLayoutVars>
          <dgm:chMax val="1"/>
          <dgm:bulletEnabled val="1"/>
        </dgm:presLayoutVars>
      </dgm:prSet>
      <dgm:spPr/>
    </dgm:pt>
    <dgm:pt modelId="{901C420B-86AC-8B47-8D0D-F26DF6641390}" type="pres">
      <dgm:prSet presAssocID="{3F5744B7-0D16-394E-98CA-260366818F65}" presName="levelTx" presStyleLbl="revTx" presStyleIdx="0" presStyleCnt="0">
        <dgm:presLayoutVars>
          <dgm:chMax val="1"/>
          <dgm:bulletEnabled val="1"/>
        </dgm:presLayoutVars>
      </dgm:prSet>
      <dgm:spPr/>
    </dgm:pt>
    <dgm:pt modelId="{0C7488E1-4485-E249-9FD0-06694ED89F1A}" type="pres">
      <dgm:prSet presAssocID="{CA6227FC-789E-7C44-90A0-FEA117E07263}" presName="Name8" presStyleCnt="0"/>
      <dgm:spPr/>
    </dgm:pt>
    <dgm:pt modelId="{2FB94BC4-2F29-7E4D-BAD0-C3394D2A195D}" type="pres">
      <dgm:prSet presAssocID="{CA6227FC-789E-7C44-90A0-FEA117E07263}" presName="level" presStyleLbl="node1" presStyleIdx="1" presStyleCnt="6">
        <dgm:presLayoutVars>
          <dgm:chMax val="1"/>
          <dgm:bulletEnabled val="1"/>
        </dgm:presLayoutVars>
      </dgm:prSet>
      <dgm:spPr/>
    </dgm:pt>
    <dgm:pt modelId="{3F1A54B6-CFB3-FB47-9BC3-3CBC41799A3A}" type="pres">
      <dgm:prSet presAssocID="{CA6227FC-789E-7C44-90A0-FEA117E07263}" presName="levelTx" presStyleLbl="revTx" presStyleIdx="0" presStyleCnt="0">
        <dgm:presLayoutVars>
          <dgm:chMax val="1"/>
          <dgm:bulletEnabled val="1"/>
        </dgm:presLayoutVars>
      </dgm:prSet>
      <dgm:spPr/>
    </dgm:pt>
    <dgm:pt modelId="{AE91019A-0D81-8A4D-A932-2F069CE227C1}" type="pres">
      <dgm:prSet presAssocID="{C3079B5D-9467-F843-8CA2-45C68AA332B5}" presName="Name8" presStyleCnt="0"/>
      <dgm:spPr/>
    </dgm:pt>
    <dgm:pt modelId="{3D29A2DB-CBD8-B540-B5CD-600C460926C6}" type="pres">
      <dgm:prSet presAssocID="{C3079B5D-9467-F843-8CA2-45C68AA332B5}" presName="level" presStyleLbl="node1" presStyleIdx="2" presStyleCnt="6">
        <dgm:presLayoutVars>
          <dgm:chMax val="1"/>
          <dgm:bulletEnabled val="1"/>
        </dgm:presLayoutVars>
      </dgm:prSet>
      <dgm:spPr/>
    </dgm:pt>
    <dgm:pt modelId="{B9ADE3BD-3FB6-5A4D-ACD4-8FBC3206C372}" type="pres">
      <dgm:prSet presAssocID="{C3079B5D-9467-F843-8CA2-45C68AA332B5}" presName="levelTx" presStyleLbl="revTx" presStyleIdx="0" presStyleCnt="0">
        <dgm:presLayoutVars>
          <dgm:chMax val="1"/>
          <dgm:bulletEnabled val="1"/>
        </dgm:presLayoutVars>
      </dgm:prSet>
      <dgm:spPr/>
    </dgm:pt>
    <dgm:pt modelId="{0358F168-DE51-3947-88B5-0CB9B66D04FE}" type="pres">
      <dgm:prSet presAssocID="{012FC679-66F6-0446-97A9-A6F7BD789F91}" presName="Name8" presStyleCnt="0"/>
      <dgm:spPr/>
    </dgm:pt>
    <dgm:pt modelId="{913FB855-8D6F-1B4D-968D-9C8939EB3E0B}" type="pres">
      <dgm:prSet presAssocID="{012FC679-66F6-0446-97A9-A6F7BD789F91}" presName="level" presStyleLbl="node1" presStyleIdx="3" presStyleCnt="6">
        <dgm:presLayoutVars>
          <dgm:chMax val="1"/>
          <dgm:bulletEnabled val="1"/>
        </dgm:presLayoutVars>
      </dgm:prSet>
      <dgm:spPr/>
    </dgm:pt>
    <dgm:pt modelId="{2CEF4DAD-84F8-6F45-84C2-E58F217ED19E}" type="pres">
      <dgm:prSet presAssocID="{012FC679-66F6-0446-97A9-A6F7BD789F91}" presName="levelTx" presStyleLbl="revTx" presStyleIdx="0" presStyleCnt="0">
        <dgm:presLayoutVars>
          <dgm:chMax val="1"/>
          <dgm:bulletEnabled val="1"/>
        </dgm:presLayoutVars>
      </dgm:prSet>
      <dgm:spPr/>
    </dgm:pt>
    <dgm:pt modelId="{73700D2E-F75B-784B-BD45-4CF4FC0249C0}" type="pres">
      <dgm:prSet presAssocID="{4ACC8E46-12CC-8240-9611-EEFBB5173FC7}" presName="Name8" presStyleCnt="0"/>
      <dgm:spPr/>
    </dgm:pt>
    <dgm:pt modelId="{4910FEC5-5E0B-2B42-B1E0-841DFE026D10}" type="pres">
      <dgm:prSet presAssocID="{4ACC8E46-12CC-8240-9611-EEFBB5173FC7}" presName="level" presStyleLbl="node1" presStyleIdx="4" presStyleCnt="6">
        <dgm:presLayoutVars>
          <dgm:chMax val="1"/>
          <dgm:bulletEnabled val="1"/>
        </dgm:presLayoutVars>
      </dgm:prSet>
      <dgm:spPr/>
    </dgm:pt>
    <dgm:pt modelId="{47DBACD5-8451-F542-8426-5BFA3E74240B}" type="pres">
      <dgm:prSet presAssocID="{4ACC8E46-12CC-8240-9611-EEFBB5173FC7}" presName="levelTx" presStyleLbl="revTx" presStyleIdx="0" presStyleCnt="0">
        <dgm:presLayoutVars>
          <dgm:chMax val="1"/>
          <dgm:bulletEnabled val="1"/>
        </dgm:presLayoutVars>
      </dgm:prSet>
      <dgm:spPr/>
    </dgm:pt>
    <dgm:pt modelId="{CF20D0A9-E9CF-C143-B8A2-4BD43B867F6B}" type="pres">
      <dgm:prSet presAssocID="{00ECF240-4B00-C843-8774-2EAE0E71A694}" presName="Name8" presStyleCnt="0"/>
      <dgm:spPr/>
    </dgm:pt>
    <dgm:pt modelId="{6D08EBAF-9136-6E45-A6FE-0F3909DCF385}" type="pres">
      <dgm:prSet presAssocID="{00ECF240-4B00-C843-8774-2EAE0E71A694}" presName="level" presStyleLbl="node1" presStyleIdx="5" presStyleCnt="6">
        <dgm:presLayoutVars>
          <dgm:chMax val="1"/>
          <dgm:bulletEnabled val="1"/>
        </dgm:presLayoutVars>
      </dgm:prSet>
      <dgm:spPr/>
    </dgm:pt>
    <dgm:pt modelId="{7CAB821E-F8B7-4547-B13B-BC35B4590A7C}" type="pres">
      <dgm:prSet presAssocID="{00ECF240-4B00-C843-8774-2EAE0E71A694}" presName="levelTx" presStyleLbl="revTx" presStyleIdx="0" presStyleCnt="0">
        <dgm:presLayoutVars>
          <dgm:chMax val="1"/>
          <dgm:bulletEnabled val="1"/>
        </dgm:presLayoutVars>
      </dgm:prSet>
      <dgm:spPr/>
    </dgm:pt>
  </dgm:ptLst>
  <dgm:cxnLst>
    <dgm:cxn modelId="{7FD2750E-8D9F-AF43-B2B3-0287F30008B9}" type="presOf" srcId="{5530FA2F-5F0F-2F4E-8BFA-6650A3344116}" destId="{FC5D923D-16B4-1541-824A-BCAB1E1A15E9}" srcOrd="0" destOrd="0" presId="urn:microsoft.com/office/officeart/2005/8/layout/pyramid1"/>
    <dgm:cxn modelId="{FFFFC41E-F71F-6F47-98CB-812C51F1DA08}" type="presOf" srcId="{4ACC8E46-12CC-8240-9611-EEFBB5173FC7}" destId="{47DBACD5-8451-F542-8426-5BFA3E74240B}" srcOrd="1" destOrd="0" presId="urn:microsoft.com/office/officeart/2005/8/layout/pyramid1"/>
    <dgm:cxn modelId="{4BF3272E-4C36-9B4E-8AD7-4F751185C495}" type="presOf" srcId="{3F5744B7-0D16-394E-98CA-260366818F65}" destId="{901C420B-86AC-8B47-8D0D-F26DF6641390}" srcOrd="1" destOrd="0" presId="urn:microsoft.com/office/officeart/2005/8/layout/pyramid1"/>
    <dgm:cxn modelId="{EABD3F35-B4EA-4A4D-90D6-2A338F307D2E}" type="presOf" srcId="{012FC679-66F6-0446-97A9-A6F7BD789F91}" destId="{913FB855-8D6F-1B4D-968D-9C8939EB3E0B}" srcOrd="0" destOrd="0" presId="urn:microsoft.com/office/officeart/2005/8/layout/pyramid1"/>
    <dgm:cxn modelId="{5C896A5C-C305-F849-B91D-98F24D65386B}" type="presOf" srcId="{00ECF240-4B00-C843-8774-2EAE0E71A694}" destId="{7CAB821E-F8B7-4547-B13B-BC35B4590A7C}" srcOrd="1" destOrd="0" presId="urn:microsoft.com/office/officeart/2005/8/layout/pyramid1"/>
    <dgm:cxn modelId="{85981E8E-7AE9-B74B-AA49-28164BDDDC4F}" type="presOf" srcId="{C3079B5D-9467-F843-8CA2-45C68AA332B5}" destId="{3D29A2DB-CBD8-B540-B5CD-600C460926C6}" srcOrd="0" destOrd="0" presId="urn:microsoft.com/office/officeart/2005/8/layout/pyramid1"/>
    <dgm:cxn modelId="{BFAFDD8E-4360-DC49-80DB-2E63205751C2}" srcId="{5530FA2F-5F0F-2F4E-8BFA-6650A3344116}" destId="{012FC679-66F6-0446-97A9-A6F7BD789F91}" srcOrd="3" destOrd="0" parTransId="{FBD572BD-2316-4944-BC1E-6555B84A0022}" sibTransId="{55707328-E1BC-D04A-89C1-E40B8FDFB242}"/>
    <dgm:cxn modelId="{F8245E97-EAA7-4C47-B6BB-F87B3F92E07E}" srcId="{5530FA2F-5F0F-2F4E-8BFA-6650A3344116}" destId="{3F5744B7-0D16-394E-98CA-260366818F65}" srcOrd="0" destOrd="0" parTransId="{849CBAEA-5749-1D47-A3ED-BC2FEB39753A}" sibTransId="{4DEC004B-C90A-0343-A588-D310754F7550}"/>
    <dgm:cxn modelId="{6D2A93AD-5EF1-474D-A332-0E92F7CBE1AB}" srcId="{5530FA2F-5F0F-2F4E-8BFA-6650A3344116}" destId="{4ACC8E46-12CC-8240-9611-EEFBB5173FC7}" srcOrd="4" destOrd="0" parTransId="{4AD699B1-BAF6-BD42-9455-73257F195AB0}" sibTransId="{ECEBAF4D-874A-244E-A252-7EB243CE572D}"/>
    <dgm:cxn modelId="{29954BBD-9574-C744-BA38-0B5AF2341A7C}" type="presOf" srcId="{CA6227FC-789E-7C44-90A0-FEA117E07263}" destId="{3F1A54B6-CFB3-FB47-9BC3-3CBC41799A3A}" srcOrd="1" destOrd="0" presId="urn:microsoft.com/office/officeart/2005/8/layout/pyramid1"/>
    <dgm:cxn modelId="{A74818C5-C968-4E43-8685-54C94C6C37E2}" type="presOf" srcId="{3F5744B7-0D16-394E-98CA-260366818F65}" destId="{B5E50A89-A8A8-9C48-A49E-7DCB1E15D804}" srcOrd="0" destOrd="0" presId="urn:microsoft.com/office/officeart/2005/8/layout/pyramid1"/>
    <dgm:cxn modelId="{868BF8C7-4032-074C-96AD-E3E899CD3339}" type="presOf" srcId="{012FC679-66F6-0446-97A9-A6F7BD789F91}" destId="{2CEF4DAD-84F8-6F45-84C2-E58F217ED19E}" srcOrd="1" destOrd="0" presId="urn:microsoft.com/office/officeart/2005/8/layout/pyramid1"/>
    <dgm:cxn modelId="{8468B8CE-1552-F24F-A514-006C9B45882C}" srcId="{5530FA2F-5F0F-2F4E-8BFA-6650A3344116}" destId="{C3079B5D-9467-F843-8CA2-45C68AA332B5}" srcOrd="2" destOrd="0" parTransId="{B6B35C6E-2219-F947-8A5A-83DBCA291609}" sibTransId="{D5A378FF-5190-FF48-BC5A-54560FFA7203}"/>
    <dgm:cxn modelId="{0E7291D6-A2F6-084C-ACB4-E3DF464D5A74}" type="presOf" srcId="{CA6227FC-789E-7C44-90A0-FEA117E07263}" destId="{2FB94BC4-2F29-7E4D-BAD0-C3394D2A195D}" srcOrd="0" destOrd="0" presId="urn:microsoft.com/office/officeart/2005/8/layout/pyramid1"/>
    <dgm:cxn modelId="{C19644DA-59FD-E740-BA52-E3A1228B5758}" type="presOf" srcId="{C3079B5D-9467-F843-8CA2-45C68AA332B5}" destId="{B9ADE3BD-3FB6-5A4D-ACD4-8FBC3206C372}" srcOrd="1" destOrd="0" presId="urn:microsoft.com/office/officeart/2005/8/layout/pyramid1"/>
    <dgm:cxn modelId="{24630DE8-39C2-A54E-9720-12C6A7D7CA1A}" srcId="{5530FA2F-5F0F-2F4E-8BFA-6650A3344116}" destId="{00ECF240-4B00-C843-8774-2EAE0E71A694}" srcOrd="5" destOrd="0" parTransId="{17A960C6-680F-AF47-A0DD-0BBFA7C5B3BD}" sibTransId="{564C4683-42F1-E542-9A3B-13E4EF054A9A}"/>
    <dgm:cxn modelId="{BA927FEC-4F19-584E-A216-80E66E91F86B}" type="presOf" srcId="{4ACC8E46-12CC-8240-9611-EEFBB5173FC7}" destId="{4910FEC5-5E0B-2B42-B1E0-841DFE026D10}" srcOrd="0" destOrd="0" presId="urn:microsoft.com/office/officeart/2005/8/layout/pyramid1"/>
    <dgm:cxn modelId="{9A4A9DF4-79D7-624C-A1FB-5830C18DC611}" srcId="{5530FA2F-5F0F-2F4E-8BFA-6650A3344116}" destId="{CA6227FC-789E-7C44-90A0-FEA117E07263}" srcOrd="1" destOrd="0" parTransId="{C395372E-5D95-364C-9FFC-38B4905DA3ED}" sibTransId="{E2C7952F-CD0E-1F43-8141-AA4650028E29}"/>
    <dgm:cxn modelId="{AA749FFA-8757-DA4C-B8EE-680D89C41CB6}" type="presOf" srcId="{00ECF240-4B00-C843-8774-2EAE0E71A694}" destId="{6D08EBAF-9136-6E45-A6FE-0F3909DCF385}" srcOrd="0" destOrd="0" presId="urn:microsoft.com/office/officeart/2005/8/layout/pyramid1"/>
    <dgm:cxn modelId="{025E79DB-7655-5C4E-9794-5457C25A4757}" type="presParOf" srcId="{FC5D923D-16B4-1541-824A-BCAB1E1A15E9}" destId="{14B5DCC9-D4F6-6444-9346-CB41B46085B1}" srcOrd="0" destOrd="0" presId="urn:microsoft.com/office/officeart/2005/8/layout/pyramid1"/>
    <dgm:cxn modelId="{2F49887B-9F0F-5948-B9B5-29EEC715D8BC}" type="presParOf" srcId="{14B5DCC9-D4F6-6444-9346-CB41B46085B1}" destId="{B5E50A89-A8A8-9C48-A49E-7DCB1E15D804}" srcOrd="0" destOrd="0" presId="urn:microsoft.com/office/officeart/2005/8/layout/pyramid1"/>
    <dgm:cxn modelId="{F7B3D0FC-79DC-BF43-8DF4-D2B4DAA34DDC}" type="presParOf" srcId="{14B5DCC9-D4F6-6444-9346-CB41B46085B1}" destId="{901C420B-86AC-8B47-8D0D-F26DF6641390}" srcOrd="1" destOrd="0" presId="urn:microsoft.com/office/officeart/2005/8/layout/pyramid1"/>
    <dgm:cxn modelId="{0385504D-6C25-CE45-91AE-F96FD355F7BF}" type="presParOf" srcId="{FC5D923D-16B4-1541-824A-BCAB1E1A15E9}" destId="{0C7488E1-4485-E249-9FD0-06694ED89F1A}" srcOrd="1" destOrd="0" presId="urn:microsoft.com/office/officeart/2005/8/layout/pyramid1"/>
    <dgm:cxn modelId="{5A9476B6-8947-624D-AD88-DCE88296E5F2}" type="presParOf" srcId="{0C7488E1-4485-E249-9FD0-06694ED89F1A}" destId="{2FB94BC4-2F29-7E4D-BAD0-C3394D2A195D}" srcOrd="0" destOrd="0" presId="urn:microsoft.com/office/officeart/2005/8/layout/pyramid1"/>
    <dgm:cxn modelId="{B3E48D42-EA7B-804F-8CCE-E828D45FAE52}" type="presParOf" srcId="{0C7488E1-4485-E249-9FD0-06694ED89F1A}" destId="{3F1A54B6-CFB3-FB47-9BC3-3CBC41799A3A}" srcOrd="1" destOrd="0" presId="urn:microsoft.com/office/officeart/2005/8/layout/pyramid1"/>
    <dgm:cxn modelId="{C154A270-A242-DC4E-AD97-D932CB10A6C5}" type="presParOf" srcId="{FC5D923D-16B4-1541-824A-BCAB1E1A15E9}" destId="{AE91019A-0D81-8A4D-A932-2F069CE227C1}" srcOrd="2" destOrd="0" presId="urn:microsoft.com/office/officeart/2005/8/layout/pyramid1"/>
    <dgm:cxn modelId="{09BB6A2D-064D-0D49-846A-32FA747CCD46}" type="presParOf" srcId="{AE91019A-0D81-8A4D-A932-2F069CE227C1}" destId="{3D29A2DB-CBD8-B540-B5CD-600C460926C6}" srcOrd="0" destOrd="0" presId="urn:microsoft.com/office/officeart/2005/8/layout/pyramid1"/>
    <dgm:cxn modelId="{89F594C6-4D5A-7642-A828-A222240B2FE3}" type="presParOf" srcId="{AE91019A-0D81-8A4D-A932-2F069CE227C1}" destId="{B9ADE3BD-3FB6-5A4D-ACD4-8FBC3206C372}" srcOrd="1" destOrd="0" presId="urn:microsoft.com/office/officeart/2005/8/layout/pyramid1"/>
    <dgm:cxn modelId="{A6A4D251-A4D6-2349-818D-E768DA957430}" type="presParOf" srcId="{FC5D923D-16B4-1541-824A-BCAB1E1A15E9}" destId="{0358F168-DE51-3947-88B5-0CB9B66D04FE}" srcOrd="3" destOrd="0" presId="urn:microsoft.com/office/officeart/2005/8/layout/pyramid1"/>
    <dgm:cxn modelId="{435A11B0-F98C-9449-9ADC-AF5406288D7D}" type="presParOf" srcId="{0358F168-DE51-3947-88B5-0CB9B66D04FE}" destId="{913FB855-8D6F-1B4D-968D-9C8939EB3E0B}" srcOrd="0" destOrd="0" presId="urn:microsoft.com/office/officeart/2005/8/layout/pyramid1"/>
    <dgm:cxn modelId="{CE93E7CA-C363-924B-82C9-AC999CE4D222}" type="presParOf" srcId="{0358F168-DE51-3947-88B5-0CB9B66D04FE}" destId="{2CEF4DAD-84F8-6F45-84C2-E58F217ED19E}" srcOrd="1" destOrd="0" presId="urn:microsoft.com/office/officeart/2005/8/layout/pyramid1"/>
    <dgm:cxn modelId="{57B9DCA9-6D86-8945-B86A-CB11B56F2CBF}" type="presParOf" srcId="{FC5D923D-16B4-1541-824A-BCAB1E1A15E9}" destId="{73700D2E-F75B-784B-BD45-4CF4FC0249C0}" srcOrd="4" destOrd="0" presId="urn:microsoft.com/office/officeart/2005/8/layout/pyramid1"/>
    <dgm:cxn modelId="{CAA48589-4ADF-6A43-873F-7C4FBF5CE898}" type="presParOf" srcId="{73700D2E-F75B-784B-BD45-4CF4FC0249C0}" destId="{4910FEC5-5E0B-2B42-B1E0-841DFE026D10}" srcOrd="0" destOrd="0" presId="urn:microsoft.com/office/officeart/2005/8/layout/pyramid1"/>
    <dgm:cxn modelId="{7DB8474E-2C9F-0D43-A262-40CB9DE5AA91}" type="presParOf" srcId="{73700D2E-F75B-784B-BD45-4CF4FC0249C0}" destId="{47DBACD5-8451-F542-8426-5BFA3E74240B}" srcOrd="1" destOrd="0" presId="urn:microsoft.com/office/officeart/2005/8/layout/pyramid1"/>
    <dgm:cxn modelId="{E6AC85DA-F1FA-7841-846B-F0192EC3C24A}" type="presParOf" srcId="{FC5D923D-16B4-1541-824A-BCAB1E1A15E9}" destId="{CF20D0A9-E9CF-C143-B8A2-4BD43B867F6B}" srcOrd="5" destOrd="0" presId="urn:microsoft.com/office/officeart/2005/8/layout/pyramid1"/>
    <dgm:cxn modelId="{6D141361-2310-EA4D-B09E-3FCE71BBD964}" type="presParOf" srcId="{CF20D0A9-E9CF-C143-B8A2-4BD43B867F6B}" destId="{6D08EBAF-9136-6E45-A6FE-0F3909DCF385}" srcOrd="0" destOrd="0" presId="urn:microsoft.com/office/officeart/2005/8/layout/pyramid1"/>
    <dgm:cxn modelId="{F37C803C-442C-2542-B411-4B1E75406AB1}" type="presParOf" srcId="{CF20D0A9-E9CF-C143-B8A2-4BD43B867F6B}" destId="{7CAB821E-F8B7-4547-B13B-BC35B4590A7C}"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B12D894-3400-4598-8F05-20E006E927F2}"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AD9D8968-0741-431D-AB43-017A238A30F1}">
      <dgm:prSet/>
      <dgm:spPr/>
      <dgm:t>
        <a:bodyPr/>
        <a:lstStyle/>
        <a:p>
          <a:r>
            <a:rPr lang="en-US"/>
            <a:t>Stop now, source control has been achieved</a:t>
          </a:r>
        </a:p>
      </dgm:t>
    </dgm:pt>
    <dgm:pt modelId="{479D3236-9144-40ED-B132-BB6E3F3894D7}" type="parTrans" cxnId="{CE9E0C14-218B-4736-B3E5-2A46C9B8A2C7}">
      <dgm:prSet/>
      <dgm:spPr/>
      <dgm:t>
        <a:bodyPr/>
        <a:lstStyle/>
        <a:p>
          <a:endParaRPr lang="en-US"/>
        </a:p>
      </dgm:t>
    </dgm:pt>
    <dgm:pt modelId="{46BF8777-2F5A-4D93-9AA9-62B2CBF8364E}" type="sibTrans" cxnId="{CE9E0C14-218B-4736-B3E5-2A46C9B8A2C7}">
      <dgm:prSet/>
      <dgm:spPr/>
      <dgm:t>
        <a:bodyPr/>
        <a:lstStyle/>
        <a:p>
          <a:endParaRPr lang="en-US"/>
        </a:p>
      </dgm:t>
    </dgm:pt>
    <dgm:pt modelId="{828A9DC6-28D1-4920-ADC3-759E2EC087C9}">
      <dgm:prSet/>
      <dgm:spPr/>
      <dgm:t>
        <a:bodyPr/>
        <a:lstStyle/>
        <a:p>
          <a:r>
            <a:rPr lang="en-US"/>
            <a:t>Stop in 4 days</a:t>
          </a:r>
        </a:p>
      </dgm:t>
    </dgm:pt>
    <dgm:pt modelId="{33202108-C05C-46A1-856E-3AE2186C90CC}" type="parTrans" cxnId="{7C13F825-26A5-415E-B872-601E388DBF2C}">
      <dgm:prSet/>
      <dgm:spPr/>
      <dgm:t>
        <a:bodyPr/>
        <a:lstStyle/>
        <a:p>
          <a:endParaRPr lang="en-US"/>
        </a:p>
      </dgm:t>
    </dgm:pt>
    <dgm:pt modelId="{3E0C1992-6EC7-4168-8E65-0DA8ED02A3AB}" type="sibTrans" cxnId="{7C13F825-26A5-415E-B872-601E388DBF2C}">
      <dgm:prSet/>
      <dgm:spPr/>
      <dgm:t>
        <a:bodyPr/>
        <a:lstStyle/>
        <a:p>
          <a:endParaRPr lang="en-US"/>
        </a:p>
      </dgm:t>
    </dgm:pt>
    <dgm:pt modelId="{5B4EBCF9-06FF-4F91-8E44-46C2D3C08C8F}">
      <dgm:prSet/>
      <dgm:spPr/>
      <dgm:t>
        <a:bodyPr/>
        <a:lstStyle/>
        <a:p>
          <a:r>
            <a:rPr lang="en-US"/>
            <a:t>Stop in 14 days</a:t>
          </a:r>
        </a:p>
      </dgm:t>
    </dgm:pt>
    <dgm:pt modelId="{917112E4-13A8-4776-9DA6-68852A2BC373}" type="parTrans" cxnId="{AE6FF882-598E-41B4-9D50-720C4B481309}">
      <dgm:prSet/>
      <dgm:spPr/>
      <dgm:t>
        <a:bodyPr/>
        <a:lstStyle/>
        <a:p>
          <a:endParaRPr lang="en-US"/>
        </a:p>
      </dgm:t>
    </dgm:pt>
    <dgm:pt modelId="{2E13E169-D2B1-45E8-8E96-B185D5364A1E}" type="sibTrans" cxnId="{AE6FF882-598E-41B4-9D50-720C4B481309}">
      <dgm:prSet/>
      <dgm:spPr/>
      <dgm:t>
        <a:bodyPr/>
        <a:lstStyle/>
        <a:p>
          <a:endParaRPr lang="en-US"/>
        </a:p>
      </dgm:t>
    </dgm:pt>
    <dgm:pt modelId="{3E14F92E-2B62-4E5B-9C31-3764D42F752A}">
      <dgm:prSet/>
      <dgm:spPr/>
      <dgm:t>
        <a:bodyPr/>
        <a:lstStyle/>
        <a:p>
          <a:r>
            <a:rPr lang="en-US"/>
            <a:t>Stop after drain is pulled</a:t>
          </a:r>
        </a:p>
      </dgm:t>
    </dgm:pt>
    <dgm:pt modelId="{742AAED8-9145-48D3-86FD-9591756EDCB3}" type="parTrans" cxnId="{29E9EF42-C797-4EC4-8E7F-4C71DD31FF77}">
      <dgm:prSet/>
      <dgm:spPr/>
      <dgm:t>
        <a:bodyPr/>
        <a:lstStyle/>
        <a:p>
          <a:endParaRPr lang="en-US"/>
        </a:p>
      </dgm:t>
    </dgm:pt>
    <dgm:pt modelId="{F8E491A7-D954-4835-913C-1EA48664E48F}" type="sibTrans" cxnId="{29E9EF42-C797-4EC4-8E7F-4C71DD31FF77}">
      <dgm:prSet/>
      <dgm:spPr/>
      <dgm:t>
        <a:bodyPr/>
        <a:lstStyle/>
        <a:p>
          <a:endParaRPr lang="en-US"/>
        </a:p>
      </dgm:t>
    </dgm:pt>
    <dgm:pt modelId="{28D5CCE1-F955-49D5-9E08-D4DD64A25A09}">
      <dgm:prSet/>
      <dgm:spPr/>
      <dgm:t>
        <a:bodyPr/>
        <a:lstStyle/>
        <a:p>
          <a:r>
            <a:rPr lang="en-US"/>
            <a:t>Stop 2 weeks after drain is pulled</a:t>
          </a:r>
        </a:p>
      </dgm:t>
    </dgm:pt>
    <dgm:pt modelId="{E5C469E3-05C8-4F36-8E67-A70413C87510}" type="parTrans" cxnId="{A8FF2790-D8F7-467B-955F-A1722275163B}">
      <dgm:prSet/>
      <dgm:spPr/>
      <dgm:t>
        <a:bodyPr/>
        <a:lstStyle/>
        <a:p>
          <a:endParaRPr lang="en-US"/>
        </a:p>
      </dgm:t>
    </dgm:pt>
    <dgm:pt modelId="{3B2CB5FA-F4CA-4030-A71C-0F1C48760BE1}" type="sibTrans" cxnId="{A8FF2790-D8F7-467B-955F-A1722275163B}">
      <dgm:prSet/>
      <dgm:spPr/>
      <dgm:t>
        <a:bodyPr/>
        <a:lstStyle/>
        <a:p>
          <a:endParaRPr lang="en-US"/>
        </a:p>
      </dgm:t>
    </dgm:pt>
    <dgm:pt modelId="{C14E3E46-6F22-E948-B416-FDB2FC24A032}" type="pres">
      <dgm:prSet presAssocID="{5B12D894-3400-4598-8F05-20E006E927F2}" presName="vert0" presStyleCnt="0">
        <dgm:presLayoutVars>
          <dgm:dir/>
          <dgm:animOne val="branch"/>
          <dgm:animLvl val="lvl"/>
        </dgm:presLayoutVars>
      </dgm:prSet>
      <dgm:spPr/>
    </dgm:pt>
    <dgm:pt modelId="{9369BDC5-E602-4F40-B2AE-85B6A3BAD7D8}" type="pres">
      <dgm:prSet presAssocID="{AD9D8968-0741-431D-AB43-017A238A30F1}" presName="thickLine" presStyleLbl="alignNode1" presStyleIdx="0" presStyleCnt="5"/>
      <dgm:spPr/>
    </dgm:pt>
    <dgm:pt modelId="{A4F92168-B151-D149-A749-421A23B51524}" type="pres">
      <dgm:prSet presAssocID="{AD9D8968-0741-431D-AB43-017A238A30F1}" presName="horz1" presStyleCnt="0"/>
      <dgm:spPr/>
    </dgm:pt>
    <dgm:pt modelId="{E676716E-C689-564F-92BC-C269EECE6616}" type="pres">
      <dgm:prSet presAssocID="{AD9D8968-0741-431D-AB43-017A238A30F1}" presName="tx1" presStyleLbl="revTx" presStyleIdx="0" presStyleCnt="5"/>
      <dgm:spPr/>
    </dgm:pt>
    <dgm:pt modelId="{45009B8C-60F1-D44E-BB62-C8ABBFCB7FE7}" type="pres">
      <dgm:prSet presAssocID="{AD9D8968-0741-431D-AB43-017A238A30F1}" presName="vert1" presStyleCnt="0"/>
      <dgm:spPr/>
    </dgm:pt>
    <dgm:pt modelId="{525EAD34-A1AD-504E-8540-953FC8830510}" type="pres">
      <dgm:prSet presAssocID="{828A9DC6-28D1-4920-ADC3-759E2EC087C9}" presName="thickLine" presStyleLbl="alignNode1" presStyleIdx="1" presStyleCnt="5"/>
      <dgm:spPr/>
    </dgm:pt>
    <dgm:pt modelId="{A49F7CA8-1DB4-B048-8223-A3441A912089}" type="pres">
      <dgm:prSet presAssocID="{828A9DC6-28D1-4920-ADC3-759E2EC087C9}" presName="horz1" presStyleCnt="0"/>
      <dgm:spPr/>
    </dgm:pt>
    <dgm:pt modelId="{F55C7AD7-86EF-FD4E-A8D0-9AFC5A2CAFB1}" type="pres">
      <dgm:prSet presAssocID="{828A9DC6-28D1-4920-ADC3-759E2EC087C9}" presName="tx1" presStyleLbl="revTx" presStyleIdx="1" presStyleCnt="5"/>
      <dgm:spPr/>
    </dgm:pt>
    <dgm:pt modelId="{3ED77210-EA2F-D44F-B80A-8FED8133B22F}" type="pres">
      <dgm:prSet presAssocID="{828A9DC6-28D1-4920-ADC3-759E2EC087C9}" presName="vert1" presStyleCnt="0"/>
      <dgm:spPr/>
    </dgm:pt>
    <dgm:pt modelId="{59AAEA5B-991C-E341-A670-D45DFFAD9835}" type="pres">
      <dgm:prSet presAssocID="{5B4EBCF9-06FF-4F91-8E44-46C2D3C08C8F}" presName="thickLine" presStyleLbl="alignNode1" presStyleIdx="2" presStyleCnt="5"/>
      <dgm:spPr/>
    </dgm:pt>
    <dgm:pt modelId="{2D4172BA-8F3C-184A-9A75-10B4F621FE3D}" type="pres">
      <dgm:prSet presAssocID="{5B4EBCF9-06FF-4F91-8E44-46C2D3C08C8F}" presName="horz1" presStyleCnt="0"/>
      <dgm:spPr/>
    </dgm:pt>
    <dgm:pt modelId="{02F14F57-E3A0-3B40-B8CF-F5DB2A883BF7}" type="pres">
      <dgm:prSet presAssocID="{5B4EBCF9-06FF-4F91-8E44-46C2D3C08C8F}" presName="tx1" presStyleLbl="revTx" presStyleIdx="2" presStyleCnt="5"/>
      <dgm:spPr/>
    </dgm:pt>
    <dgm:pt modelId="{5BC6113E-ADA2-424A-B370-612F37A66286}" type="pres">
      <dgm:prSet presAssocID="{5B4EBCF9-06FF-4F91-8E44-46C2D3C08C8F}" presName="vert1" presStyleCnt="0"/>
      <dgm:spPr/>
    </dgm:pt>
    <dgm:pt modelId="{21BE4553-D3A4-7847-9832-2CB6684E1076}" type="pres">
      <dgm:prSet presAssocID="{3E14F92E-2B62-4E5B-9C31-3764D42F752A}" presName="thickLine" presStyleLbl="alignNode1" presStyleIdx="3" presStyleCnt="5"/>
      <dgm:spPr/>
    </dgm:pt>
    <dgm:pt modelId="{97507FA3-87A7-C14B-8426-7C3EB5FE65C1}" type="pres">
      <dgm:prSet presAssocID="{3E14F92E-2B62-4E5B-9C31-3764D42F752A}" presName="horz1" presStyleCnt="0"/>
      <dgm:spPr/>
    </dgm:pt>
    <dgm:pt modelId="{D804DB75-E304-A04C-BBBB-B75BD2046ACD}" type="pres">
      <dgm:prSet presAssocID="{3E14F92E-2B62-4E5B-9C31-3764D42F752A}" presName="tx1" presStyleLbl="revTx" presStyleIdx="3" presStyleCnt="5"/>
      <dgm:spPr/>
    </dgm:pt>
    <dgm:pt modelId="{282E9AE9-8F42-E844-BAF6-FE58C2EE1B9A}" type="pres">
      <dgm:prSet presAssocID="{3E14F92E-2B62-4E5B-9C31-3764D42F752A}" presName="vert1" presStyleCnt="0"/>
      <dgm:spPr/>
    </dgm:pt>
    <dgm:pt modelId="{8419B7BF-4413-884B-87EA-76438B0A8DDF}" type="pres">
      <dgm:prSet presAssocID="{28D5CCE1-F955-49D5-9E08-D4DD64A25A09}" presName="thickLine" presStyleLbl="alignNode1" presStyleIdx="4" presStyleCnt="5"/>
      <dgm:spPr/>
    </dgm:pt>
    <dgm:pt modelId="{74806948-D864-8347-8A7F-668D30F02CB5}" type="pres">
      <dgm:prSet presAssocID="{28D5CCE1-F955-49D5-9E08-D4DD64A25A09}" presName="horz1" presStyleCnt="0"/>
      <dgm:spPr/>
    </dgm:pt>
    <dgm:pt modelId="{D262A49E-EEEA-CE47-8608-9FAE4E797FB0}" type="pres">
      <dgm:prSet presAssocID="{28D5CCE1-F955-49D5-9E08-D4DD64A25A09}" presName="tx1" presStyleLbl="revTx" presStyleIdx="4" presStyleCnt="5"/>
      <dgm:spPr/>
    </dgm:pt>
    <dgm:pt modelId="{8E397AA4-4E83-D74D-A184-D61E13175CB1}" type="pres">
      <dgm:prSet presAssocID="{28D5CCE1-F955-49D5-9E08-D4DD64A25A09}" presName="vert1" presStyleCnt="0"/>
      <dgm:spPr/>
    </dgm:pt>
  </dgm:ptLst>
  <dgm:cxnLst>
    <dgm:cxn modelId="{CE9E0C14-218B-4736-B3E5-2A46C9B8A2C7}" srcId="{5B12D894-3400-4598-8F05-20E006E927F2}" destId="{AD9D8968-0741-431D-AB43-017A238A30F1}" srcOrd="0" destOrd="0" parTransId="{479D3236-9144-40ED-B132-BB6E3F3894D7}" sibTransId="{46BF8777-2F5A-4D93-9AA9-62B2CBF8364E}"/>
    <dgm:cxn modelId="{7C13F825-26A5-415E-B872-601E388DBF2C}" srcId="{5B12D894-3400-4598-8F05-20E006E927F2}" destId="{828A9DC6-28D1-4920-ADC3-759E2EC087C9}" srcOrd="1" destOrd="0" parTransId="{33202108-C05C-46A1-856E-3AE2186C90CC}" sibTransId="{3E0C1992-6EC7-4168-8E65-0DA8ED02A3AB}"/>
    <dgm:cxn modelId="{29E9EF42-C797-4EC4-8E7F-4C71DD31FF77}" srcId="{5B12D894-3400-4598-8F05-20E006E927F2}" destId="{3E14F92E-2B62-4E5B-9C31-3764D42F752A}" srcOrd="3" destOrd="0" parTransId="{742AAED8-9145-48D3-86FD-9591756EDCB3}" sibTransId="{F8E491A7-D954-4835-913C-1EA48664E48F}"/>
    <dgm:cxn modelId="{80671F79-A082-6544-86B2-F45175030F26}" type="presOf" srcId="{3E14F92E-2B62-4E5B-9C31-3764D42F752A}" destId="{D804DB75-E304-A04C-BBBB-B75BD2046ACD}" srcOrd="0" destOrd="0" presId="urn:microsoft.com/office/officeart/2008/layout/LinedList"/>
    <dgm:cxn modelId="{AE6FF882-598E-41B4-9D50-720C4B481309}" srcId="{5B12D894-3400-4598-8F05-20E006E927F2}" destId="{5B4EBCF9-06FF-4F91-8E44-46C2D3C08C8F}" srcOrd="2" destOrd="0" parTransId="{917112E4-13A8-4776-9DA6-68852A2BC373}" sibTransId="{2E13E169-D2B1-45E8-8E96-B185D5364A1E}"/>
    <dgm:cxn modelId="{F9012D83-CB0C-684B-9179-44AA75F845AF}" type="presOf" srcId="{5B4EBCF9-06FF-4F91-8E44-46C2D3C08C8F}" destId="{02F14F57-E3A0-3B40-B8CF-F5DB2A883BF7}" srcOrd="0" destOrd="0" presId="urn:microsoft.com/office/officeart/2008/layout/LinedList"/>
    <dgm:cxn modelId="{A8FF2790-D8F7-467B-955F-A1722275163B}" srcId="{5B12D894-3400-4598-8F05-20E006E927F2}" destId="{28D5CCE1-F955-49D5-9E08-D4DD64A25A09}" srcOrd="4" destOrd="0" parTransId="{E5C469E3-05C8-4F36-8E67-A70413C87510}" sibTransId="{3B2CB5FA-F4CA-4030-A71C-0F1C48760BE1}"/>
    <dgm:cxn modelId="{F90B9E90-39F4-2945-82FC-29A42382A8F6}" type="presOf" srcId="{5B12D894-3400-4598-8F05-20E006E927F2}" destId="{C14E3E46-6F22-E948-B416-FDB2FC24A032}" srcOrd="0" destOrd="0" presId="urn:microsoft.com/office/officeart/2008/layout/LinedList"/>
    <dgm:cxn modelId="{05E3B597-7F80-A446-BC6C-3D6ACAF2E35B}" type="presOf" srcId="{28D5CCE1-F955-49D5-9E08-D4DD64A25A09}" destId="{D262A49E-EEEA-CE47-8608-9FAE4E797FB0}" srcOrd="0" destOrd="0" presId="urn:microsoft.com/office/officeart/2008/layout/LinedList"/>
    <dgm:cxn modelId="{7C2CDBF1-E2F4-BD49-871E-8577D8C3EB43}" type="presOf" srcId="{828A9DC6-28D1-4920-ADC3-759E2EC087C9}" destId="{F55C7AD7-86EF-FD4E-A8D0-9AFC5A2CAFB1}" srcOrd="0" destOrd="0" presId="urn:microsoft.com/office/officeart/2008/layout/LinedList"/>
    <dgm:cxn modelId="{761F5BF7-83F3-CB44-967C-E9660FBEB477}" type="presOf" srcId="{AD9D8968-0741-431D-AB43-017A238A30F1}" destId="{E676716E-C689-564F-92BC-C269EECE6616}" srcOrd="0" destOrd="0" presId="urn:microsoft.com/office/officeart/2008/layout/LinedList"/>
    <dgm:cxn modelId="{2EAE00D5-7C73-9643-BDDB-0FA11048AFAE}" type="presParOf" srcId="{C14E3E46-6F22-E948-B416-FDB2FC24A032}" destId="{9369BDC5-E602-4F40-B2AE-85B6A3BAD7D8}" srcOrd="0" destOrd="0" presId="urn:microsoft.com/office/officeart/2008/layout/LinedList"/>
    <dgm:cxn modelId="{3F3AB6BA-5DA9-F04E-BE1E-B66588D89CB1}" type="presParOf" srcId="{C14E3E46-6F22-E948-B416-FDB2FC24A032}" destId="{A4F92168-B151-D149-A749-421A23B51524}" srcOrd="1" destOrd="0" presId="urn:microsoft.com/office/officeart/2008/layout/LinedList"/>
    <dgm:cxn modelId="{1C3F1CCF-D56C-2A40-BBDF-FB31A5D648A5}" type="presParOf" srcId="{A4F92168-B151-D149-A749-421A23B51524}" destId="{E676716E-C689-564F-92BC-C269EECE6616}" srcOrd="0" destOrd="0" presId="urn:microsoft.com/office/officeart/2008/layout/LinedList"/>
    <dgm:cxn modelId="{37D47ACA-6D82-7746-82D1-8C016777D53B}" type="presParOf" srcId="{A4F92168-B151-D149-A749-421A23B51524}" destId="{45009B8C-60F1-D44E-BB62-C8ABBFCB7FE7}" srcOrd="1" destOrd="0" presId="urn:microsoft.com/office/officeart/2008/layout/LinedList"/>
    <dgm:cxn modelId="{040062D0-04E3-9949-9687-45571D02BC0C}" type="presParOf" srcId="{C14E3E46-6F22-E948-B416-FDB2FC24A032}" destId="{525EAD34-A1AD-504E-8540-953FC8830510}" srcOrd="2" destOrd="0" presId="urn:microsoft.com/office/officeart/2008/layout/LinedList"/>
    <dgm:cxn modelId="{0E16BABC-C3B9-ED48-95AE-4691B0A5D6E4}" type="presParOf" srcId="{C14E3E46-6F22-E948-B416-FDB2FC24A032}" destId="{A49F7CA8-1DB4-B048-8223-A3441A912089}" srcOrd="3" destOrd="0" presId="urn:microsoft.com/office/officeart/2008/layout/LinedList"/>
    <dgm:cxn modelId="{07E7183D-3B4B-B549-BEF8-98AE3614BD1D}" type="presParOf" srcId="{A49F7CA8-1DB4-B048-8223-A3441A912089}" destId="{F55C7AD7-86EF-FD4E-A8D0-9AFC5A2CAFB1}" srcOrd="0" destOrd="0" presId="urn:microsoft.com/office/officeart/2008/layout/LinedList"/>
    <dgm:cxn modelId="{D4B7756A-4417-4F42-9937-9EDEBC921639}" type="presParOf" srcId="{A49F7CA8-1DB4-B048-8223-A3441A912089}" destId="{3ED77210-EA2F-D44F-B80A-8FED8133B22F}" srcOrd="1" destOrd="0" presId="urn:microsoft.com/office/officeart/2008/layout/LinedList"/>
    <dgm:cxn modelId="{4B517CFA-3D19-8F45-A724-56FEEAA63226}" type="presParOf" srcId="{C14E3E46-6F22-E948-B416-FDB2FC24A032}" destId="{59AAEA5B-991C-E341-A670-D45DFFAD9835}" srcOrd="4" destOrd="0" presId="urn:microsoft.com/office/officeart/2008/layout/LinedList"/>
    <dgm:cxn modelId="{1F16E221-2C2E-074C-B15C-6BDB3AC6A3C0}" type="presParOf" srcId="{C14E3E46-6F22-E948-B416-FDB2FC24A032}" destId="{2D4172BA-8F3C-184A-9A75-10B4F621FE3D}" srcOrd="5" destOrd="0" presId="urn:microsoft.com/office/officeart/2008/layout/LinedList"/>
    <dgm:cxn modelId="{5BB6A5BC-8C40-5043-A2B2-125CAEC9A404}" type="presParOf" srcId="{2D4172BA-8F3C-184A-9A75-10B4F621FE3D}" destId="{02F14F57-E3A0-3B40-B8CF-F5DB2A883BF7}" srcOrd="0" destOrd="0" presId="urn:microsoft.com/office/officeart/2008/layout/LinedList"/>
    <dgm:cxn modelId="{E133F9C4-D1A1-7F4D-ADB0-EC3FADD136A0}" type="presParOf" srcId="{2D4172BA-8F3C-184A-9A75-10B4F621FE3D}" destId="{5BC6113E-ADA2-424A-B370-612F37A66286}" srcOrd="1" destOrd="0" presId="urn:microsoft.com/office/officeart/2008/layout/LinedList"/>
    <dgm:cxn modelId="{F7DB0DD4-8F18-C04B-A371-0773FE982E79}" type="presParOf" srcId="{C14E3E46-6F22-E948-B416-FDB2FC24A032}" destId="{21BE4553-D3A4-7847-9832-2CB6684E1076}" srcOrd="6" destOrd="0" presId="urn:microsoft.com/office/officeart/2008/layout/LinedList"/>
    <dgm:cxn modelId="{84E08672-F096-9140-8954-B60C0454300F}" type="presParOf" srcId="{C14E3E46-6F22-E948-B416-FDB2FC24A032}" destId="{97507FA3-87A7-C14B-8426-7C3EB5FE65C1}" srcOrd="7" destOrd="0" presId="urn:microsoft.com/office/officeart/2008/layout/LinedList"/>
    <dgm:cxn modelId="{BE3A14B8-9672-B142-8207-41771D5DCD16}" type="presParOf" srcId="{97507FA3-87A7-C14B-8426-7C3EB5FE65C1}" destId="{D804DB75-E304-A04C-BBBB-B75BD2046ACD}" srcOrd="0" destOrd="0" presId="urn:microsoft.com/office/officeart/2008/layout/LinedList"/>
    <dgm:cxn modelId="{AB54506A-BD1F-F347-997A-B16C52A553FF}" type="presParOf" srcId="{97507FA3-87A7-C14B-8426-7C3EB5FE65C1}" destId="{282E9AE9-8F42-E844-BAF6-FE58C2EE1B9A}" srcOrd="1" destOrd="0" presId="urn:microsoft.com/office/officeart/2008/layout/LinedList"/>
    <dgm:cxn modelId="{740019F0-7A6B-4841-9497-15429CF59E64}" type="presParOf" srcId="{C14E3E46-6F22-E948-B416-FDB2FC24A032}" destId="{8419B7BF-4413-884B-87EA-76438B0A8DDF}" srcOrd="8" destOrd="0" presId="urn:microsoft.com/office/officeart/2008/layout/LinedList"/>
    <dgm:cxn modelId="{61374846-EAC7-894F-9578-8E5016BE4A86}" type="presParOf" srcId="{C14E3E46-6F22-E948-B416-FDB2FC24A032}" destId="{74806948-D864-8347-8A7F-668D30F02CB5}" srcOrd="9" destOrd="0" presId="urn:microsoft.com/office/officeart/2008/layout/LinedList"/>
    <dgm:cxn modelId="{E924851A-5464-3043-98B6-395DBEC53858}" type="presParOf" srcId="{74806948-D864-8347-8A7F-668D30F02CB5}" destId="{D262A49E-EEEA-CE47-8608-9FAE4E797FB0}" srcOrd="0" destOrd="0" presId="urn:microsoft.com/office/officeart/2008/layout/LinedList"/>
    <dgm:cxn modelId="{CC7A2F5C-33BD-5541-AD1E-96621CB806C9}" type="presParOf" srcId="{74806948-D864-8347-8A7F-668D30F02CB5}" destId="{8E397AA4-4E83-D74D-A184-D61E13175CB1}"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16C686A-9A5A-4594-A327-6162A8C9EAF4}"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4F2EC612-B89D-4491-9BF3-25DEA42F6D70}">
      <dgm:prSet/>
      <dgm:spPr/>
      <dgm:t>
        <a:bodyPr/>
        <a:lstStyle/>
        <a:p>
          <a:r>
            <a:rPr lang="en-US"/>
            <a:t>Ceftriaxone and azithromycin</a:t>
          </a:r>
        </a:p>
      </dgm:t>
    </dgm:pt>
    <dgm:pt modelId="{F06CEE93-D8CD-49D6-AE0C-A368D38A69C5}" type="parTrans" cxnId="{2731789C-2BAA-405A-B9F8-103A689A407F}">
      <dgm:prSet/>
      <dgm:spPr/>
      <dgm:t>
        <a:bodyPr/>
        <a:lstStyle/>
        <a:p>
          <a:endParaRPr lang="en-US"/>
        </a:p>
      </dgm:t>
    </dgm:pt>
    <dgm:pt modelId="{B2991E29-7416-4683-B522-29715ACF2E20}" type="sibTrans" cxnId="{2731789C-2BAA-405A-B9F8-103A689A407F}">
      <dgm:prSet/>
      <dgm:spPr/>
      <dgm:t>
        <a:bodyPr/>
        <a:lstStyle/>
        <a:p>
          <a:endParaRPr lang="en-US"/>
        </a:p>
      </dgm:t>
    </dgm:pt>
    <dgm:pt modelId="{A559A099-4BD7-4753-B34D-56D500150DAC}">
      <dgm:prSet/>
      <dgm:spPr/>
      <dgm:t>
        <a:bodyPr/>
        <a:lstStyle/>
        <a:p>
          <a:r>
            <a:rPr lang="en-US"/>
            <a:t>Vancomycin, Ceftriaxone, Azithromycin</a:t>
          </a:r>
        </a:p>
      </dgm:t>
    </dgm:pt>
    <dgm:pt modelId="{A6EE9A73-1407-4E43-AAC1-7ECEFE00DBE3}" type="parTrans" cxnId="{DE07D357-B1C0-48FB-9740-5E1DE257108B}">
      <dgm:prSet/>
      <dgm:spPr/>
      <dgm:t>
        <a:bodyPr/>
        <a:lstStyle/>
        <a:p>
          <a:endParaRPr lang="en-US"/>
        </a:p>
      </dgm:t>
    </dgm:pt>
    <dgm:pt modelId="{5DA437E4-34EF-433D-9A9F-6A49E14EF0D6}" type="sibTrans" cxnId="{DE07D357-B1C0-48FB-9740-5E1DE257108B}">
      <dgm:prSet/>
      <dgm:spPr/>
      <dgm:t>
        <a:bodyPr/>
        <a:lstStyle/>
        <a:p>
          <a:endParaRPr lang="en-US"/>
        </a:p>
      </dgm:t>
    </dgm:pt>
    <dgm:pt modelId="{F3C17C88-94B4-41FB-A201-AB3D99D8247F}">
      <dgm:prSet/>
      <dgm:spPr/>
      <dgm:t>
        <a:bodyPr/>
        <a:lstStyle/>
        <a:p>
          <a:r>
            <a:rPr lang="en-US"/>
            <a:t>Pip-tazo </a:t>
          </a:r>
        </a:p>
      </dgm:t>
    </dgm:pt>
    <dgm:pt modelId="{58CE0E4F-1372-44D5-8948-5E495E2A6F9F}" type="parTrans" cxnId="{A41F6C17-2272-4622-91DE-02ECF0140568}">
      <dgm:prSet/>
      <dgm:spPr/>
      <dgm:t>
        <a:bodyPr/>
        <a:lstStyle/>
        <a:p>
          <a:endParaRPr lang="en-US"/>
        </a:p>
      </dgm:t>
    </dgm:pt>
    <dgm:pt modelId="{89F4B15B-AD4F-40E3-B6E8-DBC46B3DFAFE}" type="sibTrans" cxnId="{A41F6C17-2272-4622-91DE-02ECF0140568}">
      <dgm:prSet/>
      <dgm:spPr/>
      <dgm:t>
        <a:bodyPr/>
        <a:lstStyle/>
        <a:p>
          <a:endParaRPr lang="en-US"/>
        </a:p>
      </dgm:t>
    </dgm:pt>
    <dgm:pt modelId="{873CB6EB-C02A-4E8E-A7FA-C3B93A756720}">
      <dgm:prSet/>
      <dgm:spPr/>
      <dgm:t>
        <a:bodyPr/>
        <a:lstStyle/>
        <a:p>
          <a:r>
            <a:rPr lang="en-US" dirty="0"/>
            <a:t>Vancomycin, pip-</a:t>
          </a:r>
          <a:r>
            <a:rPr lang="en-US" dirty="0" err="1"/>
            <a:t>tazo</a:t>
          </a:r>
          <a:r>
            <a:rPr lang="en-US" dirty="0"/>
            <a:t> and azithromycin</a:t>
          </a:r>
        </a:p>
      </dgm:t>
    </dgm:pt>
    <dgm:pt modelId="{80613C46-5A44-4762-85B3-AC6A87A69F4A}" type="parTrans" cxnId="{FCA6A650-C1AB-4A43-A8DA-C8A04884B5D2}">
      <dgm:prSet/>
      <dgm:spPr/>
      <dgm:t>
        <a:bodyPr/>
        <a:lstStyle/>
        <a:p>
          <a:endParaRPr lang="en-US"/>
        </a:p>
      </dgm:t>
    </dgm:pt>
    <dgm:pt modelId="{2F666C7D-063F-4057-B00A-11FCE00AA0FE}" type="sibTrans" cxnId="{FCA6A650-C1AB-4A43-A8DA-C8A04884B5D2}">
      <dgm:prSet/>
      <dgm:spPr/>
      <dgm:t>
        <a:bodyPr/>
        <a:lstStyle/>
        <a:p>
          <a:endParaRPr lang="en-US"/>
        </a:p>
      </dgm:t>
    </dgm:pt>
    <dgm:pt modelId="{968A0911-8EB9-3049-8232-E6F23275F1B1}" type="pres">
      <dgm:prSet presAssocID="{F16C686A-9A5A-4594-A327-6162A8C9EAF4}" presName="linear" presStyleCnt="0">
        <dgm:presLayoutVars>
          <dgm:dir/>
          <dgm:animLvl val="lvl"/>
          <dgm:resizeHandles val="exact"/>
        </dgm:presLayoutVars>
      </dgm:prSet>
      <dgm:spPr/>
    </dgm:pt>
    <dgm:pt modelId="{EB304CA7-E0CF-9D49-935B-5DCB8F9A3129}" type="pres">
      <dgm:prSet presAssocID="{4F2EC612-B89D-4491-9BF3-25DEA42F6D70}" presName="parentLin" presStyleCnt="0"/>
      <dgm:spPr/>
    </dgm:pt>
    <dgm:pt modelId="{6E816C82-753C-A043-A660-0F4CEE195FBC}" type="pres">
      <dgm:prSet presAssocID="{4F2EC612-B89D-4491-9BF3-25DEA42F6D70}" presName="parentLeftMargin" presStyleLbl="node1" presStyleIdx="0" presStyleCnt="4"/>
      <dgm:spPr/>
    </dgm:pt>
    <dgm:pt modelId="{7062044C-9AF6-344E-8FF6-4D81F24951CC}" type="pres">
      <dgm:prSet presAssocID="{4F2EC612-B89D-4491-9BF3-25DEA42F6D70}" presName="parentText" presStyleLbl="node1" presStyleIdx="0" presStyleCnt="4">
        <dgm:presLayoutVars>
          <dgm:chMax val="0"/>
          <dgm:bulletEnabled val="1"/>
        </dgm:presLayoutVars>
      </dgm:prSet>
      <dgm:spPr/>
    </dgm:pt>
    <dgm:pt modelId="{1DA0B9EC-2883-AD40-971F-1BE9DCFAA7E7}" type="pres">
      <dgm:prSet presAssocID="{4F2EC612-B89D-4491-9BF3-25DEA42F6D70}" presName="negativeSpace" presStyleCnt="0"/>
      <dgm:spPr/>
    </dgm:pt>
    <dgm:pt modelId="{79193926-37C0-FC4C-8656-3673881F7FBB}" type="pres">
      <dgm:prSet presAssocID="{4F2EC612-B89D-4491-9BF3-25DEA42F6D70}" presName="childText" presStyleLbl="conFgAcc1" presStyleIdx="0" presStyleCnt="4">
        <dgm:presLayoutVars>
          <dgm:bulletEnabled val="1"/>
        </dgm:presLayoutVars>
      </dgm:prSet>
      <dgm:spPr/>
    </dgm:pt>
    <dgm:pt modelId="{7745030E-E8CD-0249-B966-267322D98969}" type="pres">
      <dgm:prSet presAssocID="{B2991E29-7416-4683-B522-29715ACF2E20}" presName="spaceBetweenRectangles" presStyleCnt="0"/>
      <dgm:spPr/>
    </dgm:pt>
    <dgm:pt modelId="{4588EAE9-422B-7C4A-BB11-CBA32434120A}" type="pres">
      <dgm:prSet presAssocID="{A559A099-4BD7-4753-B34D-56D500150DAC}" presName="parentLin" presStyleCnt="0"/>
      <dgm:spPr/>
    </dgm:pt>
    <dgm:pt modelId="{3483443E-EB56-1E47-B302-20E46855F1E1}" type="pres">
      <dgm:prSet presAssocID="{A559A099-4BD7-4753-B34D-56D500150DAC}" presName="parentLeftMargin" presStyleLbl="node1" presStyleIdx="0" presStyleCnt="4"/>
      <dgm:spPr/>
    </dgm:pt>
    <dgm:pt modelId="{7E8A2A79-E4D8-834E-83CC-DEDBACCB1350}" type="pres">
      <dgm:prSet presAssocID="{A559A099-4BD7-4753-B34D-56D500150DAC}" presName="parentText" presStyleLbl="node1" presStyleIdx="1" presStyleCnt="4">
        <dgm:presLayoutVars>
          <dgm:chMax val="0"/>
          <dgm:bulletEnabled val="1"/>
        </dgm:presLayoutVars>
      </dgm:prSet>
      <dgm:spPr/>
    </dgm:pt>
    <dgm:pt modelId="{61898937-3E93-A240-A67D-6A4A55039058}" type="pres">
      <dgm:prSet presAssocID="{A559A099-4BD7-4753-B34D-56D500150DAC}" presName="negativeSpace" presStyleCnt="0"/>
      <dgm:spPr/>
    </dgm:pt>
    <dgm:pt modelId="{C744BC30-BB8D-8B40-987C-291F31AAAA13}" type="pres">
      <dgm:prSet presAssocID="{A559A099-4BD7-4753-B34D-56D500150DAC}" presName="childText" presStyleLbl="conFgAcc1" presStyleIdx="1" presStyleCnt="4">
        <dgm:presLayoutVars>
          <dgm:bulletEnabled val="1"/>
        </dgm:presLayoutVars>
      </dgm:prSet>
      <dgm:spPr/>
    </dgm:pt>
    <dgm:pt modelId="{0E4A0A7B-B37C-084A-92AD-7CEFCB8DB8AB}" type="pres">
      <dgm:prSet presAssocID="{5DA437E4-34EF-433D-9A9F-6A49E14EF0D6}" presName="spaceBetweenRectangles" presStyleCnt="0"/>
      <dgm:spPr/>
    </dgm:pt>
    <dgm:pt modelId="{63A79C92-3E44-C74C-8ABC-6C1B8D1F2821}" type="pres">
      <dgm:prSet presAssocID="{F3C17C88-94B4-41FB-A201-AB3D99D8247F}" presName="parentLin" presStyleCnt="0"/>
      <dgm:spPr/>
    </dgm:pt>
    <dgm:pt modelId="{73AC64B5-9678-0543-9EAB-9935946D26BF}" type="pres">
      <dgm:prSet presAssocID="{F3C17C88-94B4-41FB-A201-AB3D99D8247F}" presName="parentLeftMargin" presStyleLbl="node1" presStyleIdx="1" presStyleCnt="4"/>
      <dgm:spPr/>
    </dgm:pt>
    <dgm:pt modelId="{0602B623-FFFE-DC4D-8D95-BCE1C0B719A9}" type="pres">
      <dgm:prSet presAssocID="{F3C17C88-94B4-41FB-A201-AB3D99D8247F}" presName="parentText" presStyleLbl="node1" presStyleIdx="2" presStyleCnt="4">
        <dgm:presLayoutVars>
          <dgm:chMax val="0"/>
          <dgm:bulletEnabled val="1"/>
        </dgm:presLayoutVars>
      </dgm:prSet>
      <dgm:spPr/>
    </dgm:pt>
    <dgm:pt modelId="{D09E7DF0-75EF-AB48-832D-223C05CD2BF7}" type="pres">
      <dgm:prSet presAssocID="{F3C17C88-94B4-41FB-A201-AB3D99D8247F}" presName="negativeSpace" presStyleCnt="0"/>
      <dgm:spPr/>
    </dgm:pt>
    <dgm:pt modelId="{D23BFA68-211D-7045-8ADD-9AC04A1F15C1}" type="pres">
      <dgm:prSet presAssocID="{F3C17C88-94B4-41FB-A201-AB3D99D8247F}" presName="childText" presStyleLbl="conFgAcc1" presStyleIdx="2" presStyleCnt="4">
        <dgm:presLayoutVars>
          <dgm:bulletEnabled val="1"/>
        </dgm:presLayoutVars>
      </dgm:prSet>
      <dgm:spPr/>
    </dgm:pt>
    <dgm:pt modelId="{FC7153BE-3CF5-5E4D-BB3E-E24D2525F13A}" type="pres">
      <dgm:prSet presAssocID="{89F4B15B-AD4F-40E3-B6E8-DBC46B3DFAFE}" presName="spaceBetweenRectangles" presStyleCnt="0"/>
      <dgm:spPr/>
    </dgm:pt>
    <dgm:pt modelId="{A17A6FC4-9A60-654A-BE60-2498A961481E}" type="pres">
      <dgm:prSet presAssocID="{873CB6EB-C02A-4E8E-A7FA-C3B93A756720}" presName="parentLin" presStyleCnt="0"/>
      <dgm:spPr/>
    </dgm:pt>
    <dgm:pt modelId="{BC28A51C-67E8-E549-8DA2-64E343D50A31}" type="pres">
      <dgm:prSet presAssocID="{873CB6EB-C02A-4E8E-A7FA-C3B93A756720}" presName="parentLeftMargin" presStyleLbl="node1" presStyleIdx="2" presStyleCnt="4"/>
      <dgm:spPr/>
    </dgm:pt>
    <dgm:pt modelId="{61640A61-1ABA-474C-B433-773CEC6160CE}" type="pres">
      <dgm:prSet presAssocID="{873CB6EB-C02A-4E8E-A7FA-C3B93A756720}" presName="parentText" presStyleLbl="node1" presStyleIdx="3" presStyleCnt="4">
        <dgm:presLayoutVars>
          <dgm:chMax val="0"/>
          <dgm:bulletEnabled val="1"/>
        </dgm:presLayoutVars>
      </dgm:prSet>
      <dgm:spPr/>
    </dgm:pt>
    <dgm:pt modelId="{ADB5FA9E-39F6-6D45-9337-3D499F1FAE58}" type="pres">
      <dgm:prSet presAssocID="{873CB6EB-C02A-4E8E-A7FA-C3B93A756720}" presName="negativeSpace" presStyleCnt="0"/>
      <dgm:spPr/>
    </dgm:pt>
    <dgm:pt modelId="{71571B9D-9D8D-724F-AA88-2E0EAD43ECDB}" type="pres">
      <dgm:prSet presAssocID="{873CB6EB-C02A-4E8E-A7FA-C3B93A756720}" presName="childText" presStyleLbl="conFgAcc1" presStyleIdx="3" presStyleCnt="4">
        <dgm:presLayoutVars>
          <dgm:bulletEnabled val="1"/>
        </dgm:presLayoutVars>
      </dgm:prSet>
      <dgm:spPr/>
    </dgm:pt>
  </dgm:ptLst>
  <dgm:cxnLst>
    <dgm:cxn modelId="{A41F6C17-2272-4622-91DE-02ECF0140568}" srcId="{F16C686A-9A5A-4594-A327-6162A8C9EAF4}" destId="{F3C17C88-94B4-41FB-A201-AB3D99D8247F}" srcOrd="2" destOrd="0" parTransId="{58CE0E4F-1372-44D5-8948-5E495E2A6F9F}" sibTransId="{89F4B15B-AD4F-40E3-B6E8-DBC46B3DFAFE}"/>
    <dgm:cxn modelId="{3FC97B21-0ACE-864F-AAE5-F0680F4F0C66}" type="presOf" srcId="{F3C17C88-94B4-41FB-A201-AB3D99D8247F}" destId="{0602B623-FFFE-DC4D-8D95-BCE1C0B719A9}" srcOrd="1" destOrd="0" presId="urn:microsoft.com/office/officeart/2005/8/layout/list1"/>
    <dgm:cxn modelId="{54192525-3A8A-734D-96B2-79AB5B93BB94}" type="presOf" srcId="{4F2EC612-B89D-4491-9BF3-25DEA42F6D70}" destId="{7062044C-9AF6-344E-8FF6-4D81F24951CC}" srcOrd="1" destOrd="0" presId="urn:microsoft.com/office/officeart/2005/8/layout/list1"/>
    <dgm:cxn modelId="{33D36E3E-3F32-D640-A4E0-DE7D3282A9FE}" type="presOf" srcId="{F16C686A-9A5A-4594-A327-6162A8C9EAF4}" destId="{968A0911-8EB9-3049-8232-E6F23275F1B1}" srcOrd="0" destOrd="0" presId="urn:microsoft.com/office/officeart/2005/8/layout/list1"/>
    <dgm:cxn modelId="{FCA6A650-C1AB-4A43-A8DA-C8A04884B5D2}" srcId="{F16C686A-9A5A-4594-A327-6162A8C9EAF4}" destId="{873CB6EB-C02A-4E8E-A7FA-C3B93A756720}" srcOrd="3" destOrd="0" parTransId="{80613C46-5A44-4762-85B3-AC6A87A69F4A}" sibTransId="{2F666C7D-063F-4057-B00A-11FCE00AA0FE}"/>
    <dgm:cxn modelId="{DE07D357-B1C0-48FB-9740-5E1DE257108B}" srcId="{F16C686A-9A5A-4594-A327-6162A8C9EAF4}" destId="{A559A099-4BD7-4753-B34D-56D500150DAC}" srcOrd="1" destOrd="0" parTransId="{A6EE9A73-1407-4E43-AAC1-7ECEFE00DBE3}" sibTransId="{5DA437E4-34EF-433D-9A9F-6A49E14EF0D6}"/>
    <dgm:cxn modelId="{9C8FCD61-90D4-FB4E-B266-2B43918AA5A2}" type="presOf" srcId="{873CB6EB-C02A-4E8E-A7FA-C3B93A756720}" destId="{BC28A51C-67E8-E549-8DA2-64E343D50A31}" srcOrd="0" destOrd="0" presId="urn:microsoft.com/office/officeart/2005/8/layout/list1"/>
    <dgm:cxn modelId="{EC6F3E6E-33B8-F944-A5F7-C1A2D93ABBB4}" type="presOf" srcId="{A559A099-4BD7-4753-B34D-56D500150DAC}" destId="{3483443E-EB56-1E47-B302-20E46855F1E1}" srcOrd="0" destOrd="0" presId="urn:microsoft.com/office/officeart/2005/8/layout/list1"/>
    <dgm:cxn modelId="{4661C46F-5C5B-6845-A323-D838E3E08CD5}" type="presOf" srcId="{F3C17C88-94B4-41FB-A201-AB3D99D8247F}" destId="{73AC64B5-9678-0543-9EAB-9935946D26BF}" srcOrd="0" destOrd="0" presId="urn:microsoft.com/office/officeart/2005/8/layout/list1"/>
    <dgm:cxn modelId="{A0F84272-2161-A349-A147-374BA8BD3111}" type="presOf" srcId="{4F2EC612-B89D-4491-9BF3-25DEA42F6D70}" destId="{6E816C82-753C-A043-A660-0F4CEE195FBC}" srcOrd="0" destOrd="0" presId="urn:microsoft.com/office/officeart/2005/8/layout/list1"/>
    <dgm:cxn modelId="{EBF1177C-93EE-774C-BA20-864E6E93136C}" type="presOf" srcId="{A559A099-4BD7-4753-B34D-56D500150DAC}" destId="{7E8A2A79-E4D8-834E-83CC-DEDBACCB1350}" srcOrd="1" destOrd="0" presId="urn:microsoft.com/office/officeart/2005/8/layout/list1"/>
    <dgm:cxn modelId="{2731789C-2BAA-405A-B9F8-103A689A407F}" srcId="{F16C686A-9A5A-4594-A327-6162A8C9EAF4}" destId="{4F2EC612-B89D-4491-9BF3-25DEA42F6D70}" srcOrd="0" destOrd="0" parTransId="{F06CEE93-D8CD-49D6-AE0C-A368D38A69C5}" sibTransId="{B2991E29-7416-4683-B522-29715ACF2E20}"/>
    <dgm:cxn modelId="{A26BC9DC-32C4-9843-9D3B-61FBF48A3A36}" type="presOf" srcId="{873CB6EB-C02A-4E8E-A7FA-C3B93A756720}" destId="{61640A61-1ABA-474C-B433-773CEC6160CE}" srcOrd="1" destOrd="0" presId="urn:microsoft.com/office/officeart/2005/8/layout/list1"/>
    <dgm:cxn modelId="{A44B1CB1-C7AF-BF4A-A89E-9F0A41F9AC7E}" type="presParOf" srcId="{968A0911-8EB9-3049-8232-E6F23275F1B1}" destId="{EB304CA7-E0CF-9D49-935B-5DCB8F9A3129}" srcOrd="0" destOrd="0" presId="urn:microsoft.com/office/officeart/2005/8/layout/list1"/>
    <dgm:cxn modelId="{2FCBED39-65AD-7C45-8AAB-6458E42AA2B7}" type="presParOf" srcId="{EB304CA7-E0CF-9D49-935B-5DCB8F9A3129}" destId="{6E816C82-753C-A043-A660-0F4CEE195FBC}" srcOrd="0" destOrd="0" presId="urn:microsoft.com/office/officeart/2005/8/layout/list1"/>
    <dgm:cxn modelId="{AA2896CF-CC84-8F47-A789-8F58BFFA4263}" type="presParOf" srcId="{EB304CA7-E0CF-9D49-935B-5DCB8F9A3129}" destId="{7062044C-9AF6-344E-8FF6-4D81F24951CC}" srcOrd="1" destOrd="0" presId="urn:microsoft.com/office/officeart/2005/8/layout/list1"/>
    <dgm:cxn modelId="{0988E582-32B8-7346-9A60-CFB2215ABA4F}" type="presParOf" srcId="{968A0911-8EB9-3049-8232-E6F23275F1B1}" destId="{1DA0B9EC-2883-AD40-971F-1BE9DCFAA7E7}" srcOrd="1" destOrd="0" presId="urn:microsoft.com/office/officeart/2005/8/layout/list1"/>
    <dgm:cxn modelId="{4ABB3F1E-7621-CD4A-82E1-1F912165A8F8}" type="presParOf" srcId="{968A0911-8EB9-3049-8232-E6F23275F1B1}" destId="{79193926-37C0-FC4C-8656-3673881F7FBB}" srcOrd="2" destOrd="0" presId="urn:microsoft.com/office/officeart/2005/8/layout/list1"/>
    <dgm:cxn modelId="{519EC8F9-2451-CD4E-A3B3-E215F897ECCF}" type="presParOf" srcId="{968A0911-8EB9-3049-8232-E6F23275F1B1}" destId="{7745030E-E8CD-0249-B966-267322D98969}" srcOrd="3" destOrd="0" presId="urn:microsoft.com/office/officeart/2005/8/layout/list1"/>
    <dgm:cxn modelId="{27417C4D-1E62-7141-B129-2075B1942162}" type="presParOf" srcId="{968A0911-8EB9-3049-8232-E6F23275F1B1}" destId="{4588EAE9-422B-7C4A-BB11-CBA32434120A}" srcOrd="4" destOrd="0" presId="urn:microsoft.com/office/officeart/2005/8/layout/list1"/>
    <dgm:cxn modelId="{25159462-2F51-1E47-AC7B-9DB26550612C}" type="presParOf" srcId="{4588EAE9-422B-7C4A-BB11-CBA32434120A}" destId="{3483443E-EB56-1E47-B302-20E46855F1E1}" srcOrd="0" destOrd="0" presId="urn:microsoft.com/office/officeart/2005/8/layout/list1"/>
    <dgm:cxn modelId="{2AA9E7A5-D656-6D43-8580-0E7F7AB65715}" type="presParOf" srcId="{4588EAE9-422B-7C4A-BB11-CBA32434120A}" destId="{7E8A2A79-E4D8-834E-83CC-DEDBACCB1350}" srcOrd="1" destOrd="0" presId="urn:microsoft.com/office/officeart/2005/8/layout/list1"/>
    <dgm:cxn modelId="{805AE1D0-853B-DF4D-87B0-3B9F7E765C8D}" type="presParOf" srcId="{968A0911-8EB9-3049-8232-E6F23275F1B1}" destId="{61898937-3E93-A240-A67D-6A4A55039058}" srcOrd="5" destOrd="0" presId="urn:microsoft.com/office/officeart/2005/8/layout/list1"/>
    <dgm:cxn modelId="{60C07FCD-F9DC-1841-8CB3-AAC6D2022EDE}" type="presParOf" srcId="{968A0911-8EB9-3049-8232-E6F23275F1B1}" destId="{C744BC30-BB8D-8B40-987C-291F31AAAA13}" srcOrd="6" destOrd="0" presId="urn:microsoft.com/office/officeart/2005/8/layout/list1"/>
    <dgm:cxn modelId="{601F17F7-F55C-E14C-9850-2EFEC31813E5}" type="presParOf" srcId="{968A0911-8EB9-3049-8232-E6F23275F1B1}" destId="{0E4A0A7B-B37C-084A-92AD-7CEFCB8DB8AB}" srcOrd="7" destOrd="0" presId="urn:microsoft.com/office/officeart/2005/8/layout/list1"/>
    <dgm:cxn modelId="{AAEC3297-3F78-334F-9C95-4AC9AD51C8A7}" type="presParOf" srcId="{968A0911-8EB9-3049-8232-E6F23275F1B1}" destId="{63A79C92-3E44-C74C-8ABC-6C1B8D1F2821}" srcOrd="8" destOrd="0" presId="urn:microsoft.com/office/officeart/2005/8/layout/list1"/>
    <dgm:cxn modelId="{28423726-049B-2749-8669-95831F4F99B2}" type="presParOf" srcId="{63A79C92-3E44-C74C-8ABC-6C1B8D1F2821}" destId="{73AC64B5-9678-0543-9EAB-9935946D26BF}" srcOrd="0" destOrd="0" presId="urn:microsoft.com/office/officeart/2005/8/layout/list1"/>
    <dgm:cxn modelId="{A88032D5-4A5D-1548-944F-B6E0726232C3}" type="presParOf" srcId="{63A79C92-3E44-C74C-8ABC-6C1B8D1F2821}" destId="{0602B623-FFFE-DC4D-8D95-BCE1C0B719A9}" srcOrd="1" destOrd="0" presId="urn:microsoft.com/office/officeart/2005/8/layout/list1"/>
    <dgm:cxn modelId="{ECBB5BFA-91FB-A24D-8AE4-CF7BCD55EB82}" type="presParOf" srcId="{968A0911-8EB9-3049-8232-E6F23275F1B1}" destId="{D09E7DF0-75EF-AB48-832D-223C05CD2BF7}" srcOrd="9" destOrd="0" presId="urn:microsoft.com/office/officeart/2005/8/layout/list1"/>
    <dgm:cxn modelId="{81E7F266-E285-1948-8623-AB7168BB32FD}" type="presParOf" srcId="{968A0911-8EB9-3049-8232-E6F23275F1B1}" destId="{D23BFA68-211D-7045-8ADD-9AC04A1F15C1}" srcOrd="10" destOrd="0" presId="urn:microsoft.com/office/officeart/2005/8/layout/list1"/>
    <dgm:cxn modelId="{3AA92718-A72B-0B41-A333-2ADAE128C0D1}" type="presParOf" srcId="{968A0911-8EB9-3049-8232-E6F23275F1B1}" destId="{FC7153BE-3CF5-5E4D-BB3E-E24D2525F13A}" srcOrd="11" destOrd="0" presId="urn:microsoft.com/office/officeart/2005/8/layout/list1"/>
    <dgm:cxn modelId="{93578926-E3AB-A24A-ABCE-C50B63AD8FBF}" type="presParOf" srcId="{968A0911-8EB9-3049-8232-E6F23275F1B1}" destId="{A17A6FC4-9A60-654A-BE60-2498A961481E}" srcOrd="12" destOrd="0" presId="urn:microsoft.com/office/officeart/2005/8/layout/list1"/>
    <dgm:cxn modelId="{A0396C6E-9A8B-5E43-8528-C193C993FE99}" type="presParOf" srcId="{A17A6FC4-9A60-654A-BE60-2498A961481E}" destId="{BC28A51C-67E8-E549-8DA2-64E343D50A31}" srcOrd="0" destOrd="0" presId="urn:microsoft.com/office/officeart/2005/8/layout/list1"/>
    <dgm:cxn modelId="{488CE115-D65A-7641-B999-DA29A421DE76}" type="presParOf" srcId="{A17A6FC4-9A60-654A-BE60-2498A961481E}" destId="{61640A61-1ABA-474C-B433-773CEC6160CE}" srcOrd="1" destOrd="0" presId="urn:microsoft.com/office/officeart/2005/8/layout/list1"/>
    <dgm:cxn modelId="{52E98D7A-1E0B-BC4D-9F12-3692CF5303F2}" type="presParOf" srcId="{968A0911-8EB9-3049-8232-E6F23275F1B1}" destId="{ADB5FA9E-39F6-6D45-9337-3D499F1FAE58}" srcOrd="13" destOrd="0" presId="urn:microsoft.com/office/officeart/2005/8/layout/list1"/>
    <dgm:cxn modelId="{4C1497B0-C804-0041-A28E-2C9F315346D6}" type="presParOf" srcId="{968A0911-8EB9-3049-8232-E6F23275F1B1}" destId="{71571B9D-9D8D-724F-AA88-2E0EAD43ECDB}"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2BC7464-E064-4D4D-B40C-F1FC626BA8F1}" type="doc">
      <dgm:prSet loTypeId="urn:microsoft.com/office/officeart/2008/layout/LinedList" loCatId="Inbox" qsTypeId="urn:microsoft.com/office/officeart/2005/8/quickstyle/simple1" qsCatId="simple" csTypeId="urn:microsoft.com/office/officeart/2005/8/colors/ColorSchemeForSuggestions" csCatId="other"/>
      <dgm:spPr/>
      <dgm:t>
        <a:bodyPr/>
        <a:lstStyle/>
        <a:p>
          <a:endParaRPr lang="en-US"/>
        </a:p>
      </dgm:t>
    </dgm:pt>
    <dgm:pt modelId="{330BD86C-DB99-450A-A64B-A9CFBAF6F19C}">
      <dgm:prSet/>
      <dgm:spPr/>
      <dgm:t>
        <a:bodyPr/>
        <a:lstStyle/>
        <a:p>
          <a:r>
            <a:rPr lang="en-US"/>
            <a:t>Piperacillin tazobactam</a:t>
          </a:r>
        </a:p>
      </dgm:t>
    </dgm:pt>
    <dgm:pt modelId="{6A73D25E-8B75-43E4-9EFB-C8443B70D69A}" type="parTrans" cxnId="{37E9919B-ECCF-42A4-B24D-9A97A3CA7C7F}">
      <dgm:prSet/>
      <dgm:spPr/>
      <dgm:t>
        <a:bodyPr/>
        <a:lstStyle/>
        <a:p>
          <a:endParaRPr lang="en-US"/>
        </a:p>
      </dgm:t>
    </dgm:pt>
    <dgm:pt modelId="{3270199E-8EA3-4D9D-A354-63969D4F9067}" type="sibTrans" cxnId="{37E9919B-ECCF-42A4-B24D-9A97A3CA7C7F}">
      <dgm:prSet/>
      <dgm:spPr/>
      <dgm:t>
        <a:bodyPr/>
        <a:lstStyle/>
        <a:p>
          <a:endParaRPr lang="en-US"/>
        </a:p>
      </dgm:t>
    </dgm:pt>
    <dgm:pt modelId="{7ED105FF-A545-42BC-BE87-618BC7967536}">
      <dgm:prSet/>
      <dgm:spPr/>
      <dgm:t>
        <a:bodyPr/>
        <a:lstStyle/>
        <a:p>
          <a:r>
            <a:rPr lang="en-US"/>
            <a:t>Ertapenem</a:t>
          </a:r>
        </a:p>
      </dgm:t>
    </dgm:pt>
    <dgm:pt modelId="{635A46E5-B0EC-4340-AE8F-9073F1CEBE07}" type="parTrans" cxnId="{FB26FE93-E1DC-45DC-A230-99BAB2349267}">
      <dgm:prSet/>
      <dgm:spPr/>
      <dgm:t>
        <a:bodyPr/>
        <a:lstStyle/>
        <a:p>
          <a:endParaRPr lang="en-US"/>
        </a:p>
      </dgm:t>
    </dgm:pt>
    <dgm:pt modelId="{C2152688-D414-4D37-9D13-8936C1437202}" type="sibTrans" cxnId="{FB26FE93-E1DC-45DC-A230-99BAB2349267}">
      <dgm:prSet/>
      <dgm:spPr/>
      <dgm:t>
        <a:bodyPr/>
        <a:lstStyle/>
        <a:p>
          <a:endParaRPr lang="en-US"/>
        </a:p>
      </dgm:t>
    </dgm:pt>
    <dgm:pt modelId="{E0AC1C2A-0806-49D2-B884-594A53F7762D}">
      <dgm:prSet/>
      <dgm:spPr/>
      <dgm:t>
        <a:bodyPr/>
        <a:lstStyle/>
        <a:p>
          <a:r>
            <a:rPr lang="en-US"/>
            <a:t>Metronidazole</a:t>
          </a:r>
        </a:p>
      </dgm:t>
    </dgm:pt>
    <dgm:pt modelId="{CA7968A0-A2CE-41DB-841D-D051906C09B6}" type="parTrans" cxnId="{50E4B744-B3BC-4091-9917-DD3776F29201}">
      <dgm:prSet/>
      <dgm:spPr/>
      <dgm:t>
        <a:bodyPr/>
        <a:lstStyle/>
        <a:p>
          <a:endParaRPr lang="en-US"/>
        </a:p>
      </dgm:t>
    </dgm:pt>
    <dgm:pt modelId="{F9DAC54D-11BA-4B86-8D68-95FB406994B1}" type="sibTrans" cxnId="{50E4B744-B3BC-4091-9917-DD3776F29201}">
      <dgm:prSet/>
      <dgm:spPr/>
      <dgm:t>
        <a:bodyPr/>
        <a:lstStyle/>
        <a:p>
          <a:endParaRPr lang="en-US"/>
        </a:p>
      </dgm:t>
    </dgm:pt>
    <dgm:pt modelId="{2F550E6B-7A64-4581-B6FA-F2E5E8122BE0}">
      <dgm:prSet/>
      <dgm:spPr/>
      <dgm:t>
        <a:bodyPr/>
        <a:lstStyle/>
        <a:p>
          <a:r>
            <a:rPr lang="en-US"/>
            <a:t>Ceftriaxone! (covers usual oral anaerobes)</a:t>
          </a:r>
        </a:p>
      </dgm:t>
    </dgm:pt>
    <dgm:pt modelId="{73641BC8-0888-478E-BBAE-A6CF074C1810}" type="parTrans" cxnId="{52580FCD-DE7A-4127-9582-AEE4C54E88C7}">
      <dgm:prSet/>
      <dgm:spPr/>
      <dgm:t>
        <a:bodyPr/>
        <a:lstStyle/>
        <a:p>
          <a:endParaRPr lang="en-US"/>
        </a:p>
      </dgm:t>
    </dgm:pt>
    <dgm:pt modelId="{1FE4F2B2-BD07-4230-9DED-2BDA04B07452}" type="sibTrans" cxnId="{52580FCD-DE7A-4127-9582-AEE4C54E88C7}">
      <dgm:prSet/>
      <dgm:spPr/>
      <dgm:t>
        <a:bodyPr/>
        <a:lstStyle/>
        <a:p>
          <a:endParaRPr lang="en-US"/>
        </a:p>
      </dgm:t>
    </dgm:pt>
    <dgm:pt modelId="{5FBCC60A-F933-6E4F-B96D-D3A5E8C1B0C1}" type="pres">
      <dgm:prSet presAssocID="{72BC7464-E064-4D4D-B40C-F1FC626BA8F1}" presName="vert0" presStyleCnt="0">
        <dgm:presLayoutVars>
          <dgm:dir/>
          <dgm:animOne val="branch"/>
          <dgm:animLvl val="lvl"/>
        </dgm:presLayoutVars>
      </dgm:prSet>
      <dgm:spPr/>
    </dgm:pt>
    <dgm:pt modelId="{B9BBDD4E-0540-CB4D-8746-697662B3B137}" type="pres">
      <dgm:prSet presAssocID="{330BD86C-DB99-450A-A64B-A9CFBAF6F19C}" presName="thickLine" presStyleLbl="alignNode1" presStyleIdx="0" presStyleCnt="4"/>
      <dgm:spPr/>
    </dgm:pt>
    <dgm:pt modelId="{C0D3F691-0580-914F-B4EC-90040F6B3622}" type="pres">
      <dgm:prSet presAssocID="{330BD86C-DB99-450A-A64B-A9CFBAF6F19C}" presName="horz1" presStyleCnt="0"/>
      <dgm:spPr/>
    </dgm:pt>
    <dgm:pt modelId="{9E6D133A-704B-8849-940A-AB76D4819084}" type="pres">
      <dgm:prSet presAssocID="{330BD86C-DB99-450A-A64B-A9CFBAF6F19C}" presName="tx1" presStyleLbl="revTx" presStyleIdx="0" presStyleCnt="4"/>
      <dgm:spPr/>
    </dgm:pt>
    <dgm:pt modelId="{B7B50F30-AB1D-5F47-9132-E52C50E45B1C}" type="pres">
      <dgm:prSet presAssocID="{330BD86C-DB99-450A-A64B-A9CFBAF6F19C}" presName="vert1" presStyleCnt="0"/>
      <dgm:spPr/>
    </dgm:pt>
    <dgm:pt modelId="{85FCBAC8-EE8F-3D49-B0A0-DBECA5E636AC}" type="pres">
      <dgm:prSet presAssocID="{7ED105FF-A545-42BC-BE87-618BC7967536}" presName="thickLine" presStyleLbl="alignNode1" presStyleIdx="1" presStyleCnt="4"/>
      <dgm:spPr/>
    </dgm:pt>
    <dgm:pt modelId="{8611C565-0CE9-DF4F-AD2A-F70D0DDE6AC8}" type="pres">
      <dgm:prSet presAssocID="{7ED105FF-A545-42BC-BE87-618BC7967536}" presName="horz1" presStyleCnt="0"/>
      <dgm:spPr/>
    </dgm:pt>
    <dgm:pt modelId="{9860DED5-3A72-0B4A-90A1-BC40748A7A8D}" type="pres">
      <dgm:prSet presAssocID="{7ED105FF-A545-42BC-BE87-618BC7967536}" presName="tx1" presStyleLbl="revTx" presStyleIdx="1" presStyleCnt="4"/>
      <dgm:spPr/>
    </dgm:pt>
    <dgm:pt modelId="{F5C7C464-4DA2-FB42-A700-B272F6C6E97B}" type="pres">
      <dgm:prSet presAssocID="{7ED105FF-A545-42BC-BE87-618BC7967536}" presName="vert1" presStyleCnt="0"/>
      <dgm:spPr/>
    </dgm:pt>
    <dgm:pt modelId="{DBAC7EF9-9CBF-9942-89F1-59B6FA8DE71B}" type="pres">
      <dgm:prSet presAssocID="{E0AC1C2A-0806-49D2-B884-594A53F7762D}" presName="thickLine" presStyleLbl="alignNode1" presStyleIdx="2" presStyleCnt="4"/>
      <dgm:spPr/>
    </dgm:pt>
    <dgm:pt modelId="{D765548E-73E7-4244-9EAF-0E13AE751416}" type="pres">
      <dgm:prSet presAssocID="{E0AC1C2A-0806-49D2-B884-594A53F7762D}" presName="horz1" presStyleCnt="0"/>
      <dgm:spPr/>
    </dgm:pt>
    <dgm:pt modelId="{0981EC00-8B7B-CF41-8D9C-35D0F7DF2157}" type="pres">
      <dgm:prSet presAssocID="{E0AC1C2A-0806-49D2-B884-594A53F7762D}" presName="tx1" presStyleLbl="revTx" presStyleIdx="2" presStyleCnt="4"/>
      <dgm:spPr/>
    </dgm:pt>
    <dgm:pt modelId="{94D649B7-632E-534E-BE82-A8238C31EB66}" type="pres">
      <dgm:prSet presAssocID="{E0AC1C2A-0806-49D2-B884-594A53F7762D}" presName="vert1" presStyleCnt="0"/>
      <dgm:spPr/>
    </dgm:pt>
    <dgm:pt modelId="{3D28FBC2-C48D-9D42-887B-88D689CF1551}" type="pres">
      <dgm:prSet presAssocID="{2F550E6B-7A64-4581-B6FA-F2E5E8122BE0}" presName="thickLine" presStyleLbl="alignNode1" presStyleIdx="3" presStyleCnt="4"/>
      <dgm:spPr/>
    </dgm:pt>
    <dgm:pt modelId="{96C2E27C-3589-3A46-8EEF-9132C8D8CCE2}" type="pres">
      <dgm:prSet presAssocID="{2F550E6B-7A64-4581-B6FA-F2E5E8122BE0}" presName="horz1" presStyleCnt="0"/>
      <dgm:spPr/>
    </dgm:pt>
    <dgm:pt modelId="{E0E04C32-8AA3-B64B-8005-65FA9E5D5D51}" type="pres">
      <dgm:prSet presAssocID="{2F550E6B-7A64-4581-B6FA-F2E5E8122BE0}" presName="tx1" presStyleLbl="revTx" presStyleIdx="3" presStyleCnt="4"/>
      <dgm:spPr/>
    </dgm:pt>
    <dgm:pt modelId="{CA80C3F7-7BB8-3C44-9A5A-3D585353797A}" type="pres">
      <dgm:prSet presAssocID="{2F550E6B-7A64-4581-B6FA-F2E5E8122BE0}" presName="vert1" presStyleCnt="0"/>
      <dgm:spPr/>
    </dgm:pt>
  </dgm:ptLst>
  <dgm:cxnLst>
    <dgm:cxn modelId="{50E4B744-B3BC-4091-9917-DD3776F29201}" srcId="{72BC7464-E064-4D4D-B40C-F1FC626BA8F1}" destId="{E0AC1C2A-0806-49D2-B884-594A53F7762D}" srcOrd="2" destOrd="0" parTransId="{CA7968A0-A2CE-41DB-841D-D051906C09B6}" sibTransId="{F9DAC54D-11BA-4B86-8D68-95FB406994B1}"/>
    <dgm:cxn modelId="{ACB66A4E-E131-8041-AD9D-C212A025A4DE}" type="presOf" srcId="{E0AC1C2A-0806-49D2-B884-594A53F7762D}" destId="{0981EC00-8B7B-CF41-8D9C-35D0F7DF2157}" srcOrd="0" destOrd="0" presId="urn:microsoft.com/office/officeart/2008/layout/LinedList"/>
    <dgm:cxn modelId="{DA5D245C-2DCC-5143-9482-0AA489017454}" type="presOf" srcId="{7ED105FF-A545-42BC-BE87-618BC7967536}" destId="{9860DED5-3A72-0B4A-90A1-BC40748A7A8D}" srcOrd="0" destOrd="0" presId="urn:microsoft.com/office/officeart/2008/layout/LinedList"/>
    <dgm:cxn modelId="{1C8FF487-5C9D-AD45-AF86-58172D7ED47E}" type="presOf" srcId="{2F550E6B-7A64-4581-B6FA-F2E5E8122BE0}" destId="{E0E04C32-8AA3-B64B-8005-65FA9E5D5D51}" srcOrd="0" destOrd="0" presId="urn:microsoft.com/office/officeart/2008/layout/LinedList"/>
    <dgm:cxn modelId="{FB26FE93-E1DC-45DC-A230-99BAB2349267}" srcId="{72BC7464-E064-4D4D-B40C-F1FC626BA8F1}" destId="{7ED105FF-A545-42BC-BE87-618BC7967536}" srcOrd="1" destOrd="0" parTransId="{635A46E5-B0EC-4340-AE8F-9073F1CEBE07}" sibTransId="{C2152688-D414-4D37-9D13-8936C1437202}"/>
    <dgm:cxn modelId="{37E9919B-ECCF-42A4-B24D-9A97A3CA7C7F}" srcId="{72BC7464-E064-4D4D-B40C-F1FC626BA8F1}" destId="{330BD86C-DB99-450A-A64B-A9CFBAF6F19C}" srcOrd="0" destOrd="0" parTransId="{6A73D25E-8B75-43E4-9EFB-C8443B70D69A}" sibTransId="{3270199E-8EA3-4D9D-A354-63969D4F9067}"/>
    <dgm:cxn modelId="{52580FCD-DE7A-4127-9582-AEE4C54E88C7}" srcId="{72BC7464-E064-4D4D-B40C-F1FC626BA8F1}" destId="{2F550E6B-7A64-4581-B6FA-F2E5E8122BE0}" srcOrd="3" destOrd="0" parTransId="{73641BC8-0888-478E-BBAE-A6CF074C1810}" sibTransId="{1FE4F2B2-BD07-4230-9DED-2BDA04B07452}"/>
    <dgm:cxn modelId="{000BAAD0-A2BD-2347-A60A-2F7EEA489C04}" type="presOf" srcId="{72BC7464-E064-4D4D-B40C-F1FC626BA8F1}" destId="{5FBCC60A-F933-6E4F-B96D-D3A5E8C1B0C1}" srcOrd="0" destOrd="0" presId="urn:microsoft.com/office/officeart/2008/layout/LinedList"/>
    <dgm:cxn modelId="{F333EFDE-EF75-D04A-8982-AFE322DB0066}" type="presOf" srcId="{330BD86C-DB99-450A-A64B-A9CFBAF6F19C}" destId="{9E6D133A-704B-8849-940A-AB76D4819084}" srcOrd="0" destOrd="0" presId="urn:microsoft.com/office/officeart/2008/layout/LinedList"/>
    <dgm:cxn modelId="{DE72DAC5-7E3C-8B41-894E-459EB210B280}" type="presParOf" srcId="{5FBCC60A-F933-6E4F-B96D-D3A5E8C1B0C1}" destId="{B9BBDD4E-0540-CB4D-8746-697662B3B137}" srcOrd="0" destOrd="0" presId="urn:microsoft.com/office/officeart/2008/layout/LinedList"/>
    <dgm:cxn modelId="{9F84CD86-8517-E941-9981-6D00415CB180}" type="presParOf" srcId="{5FBCC60A-F933-6E4F-B96D-D3A5E8C1B0C1}" destId="{C0D3F691-0580-914F-B4EC-90040F6B3622}" srcOrd="1" destOrd="0" presId="urn:microsoft.com/office/officeart/2008/layout/LinedList"/>
    <dgm:cxn modelId="{65229586-E293-E741-B07B-5005567A67D0}" type="presParOf" srcId="{C0D3F691-0580-914F-B4EC-90040F6B3622}" destId="{9E6D133A-704B-8849-940A-AB76D4819084}" srcOrd="0" destOrd="0" presId="urn:microsoft.com/office/officeart/2008/layout/LinedList"/>
    <dgm:cxn modelId="{187BC011-FF72-3943-BC20-99C0EC493DDA}" type="presParOf" srcId="{C0D3F691-0580-914F-B4EC-90040F6B3622}" destId="{B7B50F30-AB1D-5F47-9132-E52C50E45B1C}" srcOrd="1" destOrd="0" presId="urn:microsoft.com/office/officeart/2008/layout/LinedList"/>
    <dgm:cxn modelId="{22ED05C3-0F3B-5E43-944C-64FECA1E5825}" type="presParOf" srcId="{5FBCC60A-F933-6E4F-B96D-D3A5E8C1B0C1}" destId="{85FCBAC8-EE8F-3D49-B0A0-DBECA5E636AC}" srcOrd="2" destOrd="0" presId="urn:microsoft.com/office/officeart/2008/layout/LinedList"/>
    <dgm:cxn modelId="{5A49856F-53DC-7046-97B3-33D9D3AD2969}" type="presParOf" srcId="{5FBCC60A-F933-6E4F-B96D-D3A5E8C1B0C1}" destId="{8611C565-0CE9-DF4F-AD2A-F70D0DDE6AC8}" srcOrd="3" destOrd="0" presId="urn:microsoft.com/office/officeart/2008/layout/LinedList"/>
    <dgm:cxn modelId="{33496D9E-9C83-5844-ABFA-22D82D140092}" type="presParOf" srcId="{8611C565-0CE9-DF4F-AD2A-F70D0DDE6AC8}" destId="{9860DED5-3A72-0B4A-90A1-BC40748A7A8D}" srcOrd="0" destOrd="0" presId="urn:microsoft.com/office/officeart/2008/layout/LinedList"/>
    <dgm:cxn modelId="{F41CDA81-3474-4B46-9AE8-68F3CA33DA6C}" type="presParOf" srcId="{8611C565-0CE9-DF4F-AD2A-F70D0DDE6AC8}" destId="{F5C7C464-4DA2-FB42-A700-B272F6C6E97B}" srcOrd="1" destOrd="0" presId="urn:microsoft.com/office/officeart/2008/layout/LinedList"/>
    <dgm:cxn modelId="{A7B2307E-094A-1545-98F2-69A6D4531EA0}" type="presParOf" srcId="{5FBCC60A-F933-6E4F-B96D-D3A5E8C1B0C1}" destId="{DBAC7EF9-9CBF-9942-89F1-59B6FA8DE71B}" srcOrd="4" destOrd="0" presId="urn:microsoft.com/office/officeart/2008/layout/LinedList"/>
    <dgm:cxn modelId="{6073FD31-AD5E-D043-82E6-B159A761107F}" type="presParOf" srcId="{5FBCC60A-F933-6E4F-B96D-D3A5E8C1B0C1}" destId="{D765548E-73E7-4244-9EAF-0E13AE751416}" srcOrd="5" destOrd="0" presId="urn:microsoft.com/office/officeart/2008/layout/LinedList"/>
    <dgm:cxn modelId="{9F4C3BEA-493B-2F43-9BF3-80A1E2062E48}" type="presParOf" srcId="{D765548E-73E7-4244-9EAF-0E13AE751416}" destId="{0981EC00-8B7B-CF41-8D9C-35D0F7DF2157}" srcOrd="0" destOrd="0" presId="urn:microsoft.com/office/officeart/2008/layout/LinedList"/>
    <dgm:cxn modelId="{AF50E1FB-46F4-334B-AC41-878D945B1A8D}" type="presParOf" srcId="{D765548E-73E7-4244-9EAF-0E13AE751416}" destId="{94D649B7-632E-534E-BE82-A8238C31EB66}" srcOrd="1" destOrd="0" presId="urn:microsoft.com/office/officeart/2008/layout/LinedList"/>
    <dgm:cxn modelId="{B03E3159-B901-4146-B2E1-86B2EF80C1E2}" type="presParOf" srcId="{5FBCC60A-F933-6E4F-B96D-D3A5E8C1B0C1}" destId="{3D28FBC2-C48D-9D42-887B-88D689CF1551}" srcOrd="6" destOrd="0" presId="urn:microsoft.com/office/officeart/2008/layout/LinedList"/>
    <dgm:cxn modelId="{9A7C07BA-33D7-D644-96C9-D790BFB99BFC}" type="presParOf" srcId="{5FBCC60A-F933-6E4F-B96D-D3A5E8C1B0C1}" destId="{96C2E27C-3589-3A46-8EEF-9132C8D8CCE2}" srcOrd="7" destOrd="0" presId="urn:microsoft.com/office/officeart/2008/layout/LinedList"/>
    <dgm:cxn modelId="{C0F22F21-28E6-044A-A5F5-2626CBD9745A}" type="presParOf" srcId="{96C2E27C-3589-3A46-8EEF-9132C8D8CCE2}" destId="{E0E04C32-8AA3-B64B-8005-65FA9E5D5D51}" srcOrd="0" destOrd="0" presId="urn:microsoft.com/office/officeart/2008/layout/LinedList"/>
    <dgm:cxn modelId="{B0F65140-6701-AD40-9AB2-25F3D65D2AB2}" type="presParOf" srcId="{96C2E27C-3589-3A46-8EEF-9132C8D8CCE2}" destId="{CA80C3F7-7BB8-3C44-9A5A-3D585353797A}"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323F07-7CCE-AD48-A06C-3DD6CC0CB972}">
      <dsp:nvSpPr>
        <dsp:cNvPr id="0" name=""/>
        <dsp:cNvSpPr/>
      </dsp:nvSpPr>
      <dsp:spPr>
        <a:xfrm>
          <a:off x="601291" y="0"/>
          <a:ext cx="6814637" cy="4064000"/>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B567982-B375-1142-BD02-1BB17CD162B9}">
      <dsp:nvSpPr>
        <dsp:cNvPr id="0" name=""/>
        <dsp:cNvSpPr/>
      </dsp:nvSpPr>
      <dsp:spPr>
        <a:xfrm>
          <a:off x="2348" y="1219199"/>
          <a:ext cx="1413974" cy="16256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Suspected infection</a:t>
          </a:r>
        </a:p>
      </dsp:txBody>
      <dsp:txXfrm>
        <a:off x="71373" y="1288224"/>
        <a:ext cx="1275924" cy="1487550"/>
      </dsp:txXfrm>
    </dsp:sp>
    <dsp:sp modelId="{4BE4D9B4-A47B-A741-B4BD-036D0A949A1F}">
      <dsp:nvSpPr>
        <dsp:cNvPr id="0" name=""/>
        <dsp:cNvSpPr/>
      </dsp:nvSpPr>
      <dsp:spPr>
        <a:xfrm>
          <a:off x="1651985" y="1219199"/>
          <a:ext cx="1413974" cy="16256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Culture sites</a:t>
          </a:r>
        </a:p>
      </dsp:txBody>
      <dsp:txXfrm>
        <a:off x="1721010" y="1288224"/>
        <a:ext cx="1275924" cy="1487550"/>
      </dsp:txXfrm>
    </dsp:sp>
    <dsp:sp modelId="{2C2EFCFF-E93F-CD41-A305-A338C1FCD9E8}">
      <dsp:nvSpPr>
        <dsp:cNvPr id="0" name=""/>
        <dsp:cNvSpPr/>
      </dsp:nvSpPr>
      <dsp:spPr>
        <a:xfrm>
          <a:off x="3301623" y="1219199"/>
          <a:ext cx="1413974" cy="16256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Microscopy</a:t>
          </a:r>
        </a:p>
        <a:p>
          <a:pPr marL="0" lvl="0" indent="0" algn="ctr" defTabSz="533400">
            <a:lnSpc>
              <a:spcPct val="90000"/>
            </a:lnSpc>
            <a:spcBef>
              <a:spcPct val="0"/>
            </a:spcBef>
            <a:spcAft>
              <a:spcPct val="35000"/>
            </a:spcAft>
            <a:buNone/>
          </a:pPr>
          <a:r>
            <a:rPr lang="en-US" sz="1200" kern="1200" dirty="0"/>
            <a:t>(Gram stain)</a:t>
          </a:r>
        </a:p>
      </dsp:txBody>
      <dsp:txXfrm>
        <a:off x="3370648" y="1288224"/>
        <a:ext cx="1275924" cy="1487550"/>
      </dsp:txXfrm>
    </dsp:sp>
    <dsp:sp modelId="{10D3E4EF-1F15-EA40-A23D-3AF50548B29A}">
      <dsp:nvSpPr>
        <dsp:cNvPr id="0" name=""/>
        <dsp:cNvSpPr/>
      </dsp:nvSpPr>
      <dsp:spPr>
        <a:xfrm>
          <a:off x="4951260" y="1219199"/>
          <a:ext cx="1413974" cy="16256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Identification</a:t>
          </a:r>
        </a:p>
        <a:p>
          <a:pPr marL="0" lvl="0" indent="0" algn="ctr" defTabSz="533400">
            <a:lnSpc>
              <a:spcPct val="90000"/>
            </a:lnSpc>
            <a:spcBef>
              <a:spcPct val="0"/>
            </a:spcBef>
            <a:spcAft>
              <a:spcPct val="35000"/>
            </a:spcAft>
            <a:buNone/>
          </a:pPr>
          <a:r>
            <a:rPr lang="en-US" sz="1200" kern="1200" dirty="0"/>
            <a:t>Culture &amp;</a:t>
          </a:r>
        </a:p>
        <a:p>
          <a:pPr marL="0" lvl="0" indent="0" algn="ctr" defTabSz="533400">
            <a:lnSpc>
              <a:spcPct val="90000"/>
            </a:lnSpc>
            <a:spcBef>
              <a:spcPct val="0"/>
            </a:spcBef>
            <a:spcAft>
              <a:spcPct val="35000"/>
            </a:spcAft>
            <a:buNone/>
          </a:pPr>
          <a:r>
            <a:rPr lang="en-US" sz="1200" kern="1200" dirty="0"/>
            <a:t>Biochemical testing </a:t>
          </a:r>
        </a:p>
      </dsp:txBody>
      <dsp:txXfrm>
        <a:off x="5020285" y="1288224"/>
        <a:ext cx="1275924" cy="1487550"/>
      </dsp:txXfrm>
    </dsp:sp>
    <dsp:sp modelId="{71DC9CF2-DDBC-774A-86A6-2CFAF17BCDBB}">
      <dsp:nvSpPr>
        <dsp:cNvPr id="0" name=""/>
        <dsp:cNvSpPr/>
      </dsp:nvSpPr>
      <dsp:spPr>
        <a:xfrm>
          <a:off x="6600897" y="1219199"/>
          <a:ext cx="1413974" cy="16256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Susceptibility testing</a:t>
          </a:r>
        </a:p>
      </dsp:txBody>
      <dsp:txXfrm>
        <a:off x="6669922" y="1288224"/>
        <a:ext cx="1275924" cy="14875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E50A89-A8A8-9C48-A49E-7DCB1E15D804}">
      <dsp:nvSpPr>
        <dsp:cNvPr id="0" name=""/>
        <dsp:cNvSpPr/>
      </dsp:nvSpPr>
      <dsp:spPr>
        <a:xfrm>
          <a:off x="4514102" y="0"/>
          <a:ext cx="1805641" cy="809593"/>
        </a:xfrm>
        <a:prstGeom prst="trapezoid">
          <a:avLst>
            <a:gd name="adj" fmla="val 111515"/>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err="1"/>
            <a:t>amox-clav</a:t>
          </a:r>
          <a:endParaRPr lang="en-US" sz="1700" kern="1200" dirty="0"/>
        </a:p>
      </dsp:txBody>
      <dsp:txXfrm>
        <a:off x="4514102" y="0"/>
        <a:ext cx="1805641" cy="809593"/>
      </dsp:txXfrm>
    </dsp:sp>
    <dsp:sp modelId="{2FB94BC4-2F29-7E4D-BAD0-C3394D2A195D}">
      <dsp:nvSpPr>
        <dsp:cNvPr id="0" name=""/>
        <dsp:cNvSpPr/>
      </dsp:nvSpPr>
      <dsp:spPr>
        <a:xfrm>
          <a:off x="3611282" y="809593"/>
          <a:ext cx="3611282" cy="809593"/>
        </a:xfrm>
        <a:prstGeom prst="trapezoid">
          <a:avLst>
            <a:gd name="adj" fmla="val 111515"/>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cefpodoxime PLUS metronidazole</a:t>
          </a:r>
        </a:p>
      </dsp:txBody>
      <dsp:txXfrm>
        <a:off x="4243256" y="809593"/>
        <a:ext cx="2347333" cy="809593"/>
      </dsp:txXfrm>
    </dsp:sp>
    <dsp:sp modelId="{3D29A2DB-CBD8-B540-B5CD-600C460926C6}">
      <dsp:nvSpPr>
        <dsp:cNvPr id="0" name=""/>
        <dsp:cNvSpPr/>
      </dsp:nvSpPr>
      <dsp:spPr>
        <a:xfrm>
          <a:off x="2708461" y="1619187"/>
          <a:ext cx="5416923" cy="809593"/>
        </a:xfrm>
        <a:prstGeom prst="trapezoid">
          <a:avLst>
            <a:gd name="adj" fmla="val 111515"/>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ciprofloxacin PLUS metronidazole</a:t>
          </a:r>
        </a:p>
      </dsp:txBody>
      <dsp:txXfrm>
        <a:off x="3656423" y="1619187"/>
        <a:ext cx="3521000" cy="809593"/>
      </dsp:txXfrm>
    </dsp:sp>
    <dsp:sp modelId="{913FB855-8D6F-1B4D-968D-9C8939EB3E0B}">
      <dsp:nvSpPr>
        <dsp:cNvPr id="0" name=""/>
        <dsp:cNvSpPr/>
      </dsp:nvSpPr>
      <dsp:spPr>
        <a:xfrm>
          <a:off x="1805641" y="2428781"/>
          <a:ext cx="7222564" cy="809593"/>
        </a:xfrm>
        <a:prstGeom prst="trapezoid">
          <a:avLst>
            <a:gd name="adj" fmla="val 111515"/>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ertapenem v piperacillin tazobactam</a:t>
          </a:r>
        </a:p>
      </dsp:txBody>
      <dsp:txXfrm>
        <a:off x="3069589" y="2428781"/>
        <a:ext cx="4694667" cy="809593"/>
      </dsp:txXfrm>
    </dsp:sp>
    <dsp:sp modelId="{4910FEC5-5E0B-2B42-B1E0-841DFE026D10}">
      <dsp:nvSpPr>
        <dsp:cNvPr id="0" name=""/>
        <dsp:cNvSpPr/>
      </dsp:nvSpPr>
      <dsp:spPr>
        <a:xfrm>
          <a:off x="902820" y="3238375"/>
          <a:ext cx="9028205" cy="809593"/>
        </a:xfrm>
        <a:prstGeom prst="trapezoid">
          <a:avLst>
            <a:gd name="adj" fmla="val 111515"/>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meropenem or Imipenem</a:t>
          </a:r>
        </a:p>
      </dsp:txBody>
      <dsp:txXfrm>
        <a:off x="2482756" y="3238375"/>
        <a:ext cx="5868333" cy="809593"/>
      </dsp:txXfrm>
    </dsp:sp>
    <dsp:sp modelId="{6D08EBAF-9136-6E45-A6FE-0F3909DCF385}">
      <dsp:nvSpPr>
        <dsp:cNvPr id="0" name=""/>
        <dsp:cNvSpPr/>
      </dsp:nvSpPr>
      <dsp:spPr>
        <a:xfrm>
          <a:off x="0" y="4047969"/>
          <a:ext cx="10833847" cy="809593"/>
        </a:xfrm>
        <a:prstGeom prst="trapezoid">
          <a:avLst>
            <a:gd name="adj" fmla="val 111515"/>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Anti </a:t>
          </a:r>
          <a:r>
            <a:rPr lang="en-US" sz="1700" kern="1200" dirty="0" err="1"/>
            <a:t>carbapenemase</a:t>
          </a:r>
          <a:r>
            <a:rPr lang="en-US" sz="1700" kern="1200" dirty="0"/>
            <a:t> drugs: meropenem-</a:t>
          </a:r>
          <a:r>
            <a:rPr lang="en-US" sz="1700" kern="1200" dirty="0" err="1"/>
            <a:t>vaborbactam</a:t>
          </a:r>
          <a:r>
            <a:rPr lang="en-US" sz="1700" kern="1200" dirty="0"/>
            <a:t>, imipenem </a:t>
          </a:r>
          <a:r>
            <a:rPr lang="en-US" sz="1700" kern="1200" dirty="0" err="1"/>
            <a:t>relebactam</a:t>
          </a:r>
          <a:r>
            <a:rPr lang="en-US" sz="1700" kern="1200" dirty="0"/>
            <a:t>, </a:t>
          </a:r>
          <a:r>
            <a:rPr lang="en-US" sz="1700" kern="1200" dirty="0" err="1"/>
            <a:t>ceftolazone</a:t>
          </a:r>
          <a:r>
            <a:rPr lang="en-US" sz="1700" kern="1200" dirty="0"/>
            <a:t>-tazobactam (plus metronidazole), ceftazidime-avibactam (plus metronidazole), </a:t>
          </a:r>
          <a:r>
            <a:rPr lang="en-US" sz="1700" kern="1200" dirty="0" err="1"/>
            <a:t>cefiderocol</a:t>
          </a:r>
          <a:r>
            <a:rPr lang="en-US" sz="1700" kern="1200" dirty="0"/>
            <a:t> (plus metronidazole), tigecycline</a:t>
          </a:r>
        </a:p>
      </dsp:txBody>
      <dsp:txXfrm>
        <a:off x="1895923" y="4047969"/>
        <a:ext cx="7042000" cy="80959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69BDC5-E602-4F40-B2AE-85B6A3BAD7D8}">
      <dsp:nvSpPr>
        <dsp:cNvPr id="0" name=""/>
        <dsp:cNvSpPr/>
      </dsp:nvSpPr>
      <dsp:spPr>
        <a:xfrm>
          <a:off x="0" y="531"/>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76716E-C689-564F-92BC-C269EECE6616}">
      <dsp:nvSpPr>
        <dsp:cNvPr id="0" name=""/>
        <dsp:cNvSpPr/>
      </dsp:nvSpPr>
      <dsp:spPr>
        <a:xfrm>
          <a:off x="0" y="531"/>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kern="1200"/>
            <a:t>Stop now, source control has been achieved</a:t>
          </a:r>
        </a:p>
      </dsp:txBody>
      <dsp:txXfrm>
        <a:off x="0" y="531"/>
        <a:ext cx="10515600" cy="870055"/>
      </dsp:txXfrm>
    </dsp:sp>
    <dsp:sp modelId="{525EAD34-A1AD-504E-8540-953FC8830510}">
      <dsp:nvSpPr>
        <dsp:cNvPr id="0" name=""/>
        <dsp:cNvSpPr/>
      </dsp:nvSpPr>
      <dsp:spPr>
        <a:xfrm>
          <a:off x="0" y="870586"/>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5C7AD7-86EF-FD4E-A8D0-9AFC5A2CAFB1}">
      <dsp:nvSpPr>
        <dsp:cNvPr id="0" name=""/>
        <dsp:cNvSpPr/>
      </dsp:nvSpPr>
      <dsp:spPr>
        <a:xfrm>
          <a:off x="0" y="870586"/>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kern="1200"/>
            <a:t>Stop in 4 days</a:t>
          </a:r>
        </a:p>
      </dsp:txBody>
      <dsp:txXfrm>
        <a:off x="0" y="870586"/>
        <a:ext cx="10515600" cy="870055"/>
      </dsp:txXfrm>
    </dsp:sp>
    <dsp:sp modelId="{59AAEA5B-991C-E341-A670-D45DFFAD9835}">
      <dsp:nvSpPr>
        <dsp:cNvPr id="0" name=""/>
        <dsp:cNvSpPr/>
      </dsp:nvSpPr>
      <dsp:spPr>
        <a:xfrm>
          <a:off x="0" y="1740641"/>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2F14F57-E3A0-3B40-B8CF-F5DB2A883BF7}">
      <dsp:nvSpPr>
        <dsp:cNvPr id="0" name=""/>
        <dsp:cNvSpPr/>
      </dsp:nvSpPr>
      <dsp:spPr>
        <a:xfrm>
          <a:off x="0" y="1740641"/>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kern="1200"/>
            <a:t>Stop in 14 days</a:t>
          </a:r>
        </a:p>
      </dsp:txBody>
      <dsp:txXfrm>
        <a:off x="0" y="1740641"/>
        <a:ext cx="10515600" cy="870055"/>
      </dsp:txXfrm>
    </dsp:sp>
    <dsp:sp modelId="{21BE4553-D3A4-7847-9832-2CB6684E1076}">
      <dsp:nvSpPr>
        <dsp:cNvPr id="0" name=""/>
        <dsp:cNvSpPr/>
      </dsp:nvSpPr>
      <dsp:spPr>
        <a:xfrm>
          <a:off x="0" y="2610696"/>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804DB75-E304-A04C-BBBB-B75BD2046ACD}">
      <dsp:nvSpPr>
        <dsp:cNvPr id="0" name=""/>
        <dsp:cNvSpPr/>
      </dsp:nvSpPr>
      <dsp:spPr>
        <a:xfrm>
          <a:off x="0" y="2610696"/>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kern="1200"/>
            <a:t>Stop after drain is pulled</a:t>
          </a:r>
        </a:p>
      </dsp:txBody>
      <dsp:txXfrm>
        <a:off x="0" y="2610696"/>
        <a:ext cx="10515600" cy="870055"/>
      </dsp:txXfrm>
    </dsp:sp>
    <dsp:sp modelId="{8419B7BF-4413-884B-87EA-76438B0A8DDF}">
      <dsp:nvSpPr>
        <dsp:cNvPr id="0" name=""/>
        <dsp:cNvSpPr/>
      </dsp:nvSpPr>
      <dsp:spPr>
        <a:xfrm>
          <a:off x="0" y="3480751"/>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262A49E-EEEA-CE47-8608-9FAE4E797FB0}">
      <dsp:nvSpPr>
        <dsp:cNvPr id="0" name=""/>
        <dsp:cNvSpPr/>
      </dsp:nvSpPr>
      <dsp:spPr>
        <a:xfrm>
          <a:off x="0" y="3480751"/>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kern="1200"/>
            <a:t>Stop 2 weeks after drain is pulled</a:t>
          </a:r>
        </a:p>
      </dsp:txBody>
      <dsp:txXfrm>
        <a:off x="0" y="3480751"/>
        <a:ext cx="10515600" cy="87005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193926-37C0-FC4C-8656-3673881F7FBB}">
      <dsp:nvSpPr>
        <dsp:cNvPr id="0" name=""/>
        <dsp:cNvSpPr/>
      </dsp:nvSpPr>
      <dsp:spPr>
        <a:xfrm>
          <a:off x="0" y="364507"/>
          <a:ext cx="9168384" cy="529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062044C-9AF6-344E-8FF6-4D81F24951CC}">
      <dsp:nvSpPr>
        <dsp:cNvPr id="0" name=""/>
        <dsp:cNvSpPr/>
      </dsp:nvSpPr>
      <dsp:spPr>
        <a:xfrm>
          <a:off x="458419" y="54547"/>
          <a:ext cx="6417868" cy="6199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2580" tIns="0" rIns="242580" bIns="0" numCol="1" spcCol="1270" anchor="ctr" anchorCtr="0">
          <a:noAutofit/>
        </a:bodyPr>
        <a:lstStyle/>
        <a:p>
          <a:pPr marL="0" lvl="0" indent="0" algn="l" defTabSz="933450">
            <a:lnSpc>
              <a:spcPct val="90000"/>
            </a:lnSpc>
            <a:spcBef>
              <a:spcPct val="0"/>
            </a:spcBef>
            <a:spcAft>
              <a:spcPct val="35000"/>
            </a:spcAft>
            <a:buNone/>
          </a:pPr>
          <a:r>
            <a:rPr lang="en-US" sz="2100" kern="1200"/>
            <a:t>Ceftriaxone and azithromycin</a:t>
          </a:r>
        </a:p>
      </dsp:txBody>
      <dsp:txXfrm>
        <a:off x="488681" y="84809"/>
        <a:ext cx="6357344" cy="559396"/>
      </dsp:txXfrm>
    </dsp:sp>
    <dsp:sp modelId="{C744BC30-BB8D-8B40-987C-291F31AAAA13}">
      <dsp:nvSpPr>
        <dsp:cNvPr id="0" name=""/>
        <dsp:cNvSpPr/>
      </dsp:nvSpPr>
      <dsp:spPr>
        <a:xfrm>
          <a:off x="0" y="1317067"/>
          <a:ext cx="9168384" cy="529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E8A2A79-E4D8-834E-83CC-DEDBACCB1350}">
      <dsp:nvSpPr>
        <dsp:cNvPr id="0" name=""/>
        <dsp:cNvSpPr/>
      </dsp:nvSpPr>
      <dsp:spPr>
        <a:xfrm>
          <a:off x="458419" y="1007107"/>
          <a:ext cx="6417868" cy="6199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2580" tIns="0" rIns="242580" bIns="0" numCol="1" spcCol="1270" anchor="ctr" anchorCtr="0">
          <a:noAutofit/>
        </a:bodyPr>
        <a:lstStyle/>
        <a:p>
          <a:pPr marL="0" lvl="0" indent="0" algn="l" defTabSz="933450">
            <a:lnSpc>
              <a:spcPct val="90000"/>
            </a:lnSpc>
            <a:spcBef>
              <a:spcPct val="0"/>
            </a:spcBef>
            <a:spcAft>
              <a:spcPct val="35000"/>
            </a:spcAft>
            <a:buNone/>
          </a:pPr>
          <a:r>
            <a:rPr lang="en-US" sz="2100" kern="1200"/>
            <a:t>Vancomycin, Ceftriaxone, Azithromycin</a:t>
          </a:r>
        </a:p>
      </dsp:txBody>
      <dsp:txXfrm>
        <a:off x="488681" y="1037369"/>
        <a:ext cx="6357344" cy="559396"/>
      </dsp:txXfrm>
    </dsp:sp>
    <dsp:sp modelId="{D23BFA68-211D-7045-8ADD-9AC04A1F15C1}">
      <dsp:nvSpPr>
        <dsp:cNvPr id="0" name=""/>
        <dsp:cNvSpPr/>
      </dsp:nvSpPr>
      <dsp:spPr>
        <a:xfrm>
          <a:off x="0" y="2269628"/>
          <a:ext cx="9168384" cy="529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602B623-FFFE-DC4D-8D95-BCE1C0B719A9}">
      <dsp:nvSpPr>
        <dsp:cNvPr id="0" name=""/>
        <dsp:cNvSpPr/>
      </dsp:nvSpPr>
      <dsp:spPr>
        <a:xfrm>
          <a:off x="458419" y="1959667"/>
          <a:ext cx="6417868" cy="6199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2580" tIns="0" rIns="242580" bIns="0" numCol="1" spcCol="1270" anchor="ctr" anchorCtr="0">
          <a:noAutofit/>
        </a:bodyPr>
        <a:lstStyle/>
        <a:p>
          <a:pPr marL="0" lvl="0" indent="0" algn="l" defTabSz="933450">
            <a:lnSpc>
              <a:spcPct val="90000"/>
            </a:lnSpc>
            <a:spcBef>
              <a:spcPct val="0"/>
            </a:spcBef>
            <a:spcAft>
              <a:spcPct val="35000"/>
            </a:spcAft>
            <a:buNone/>
          </a:pPr>
          <a:r>
            <a:rPr lang="en-US" sz="2100" kern="1200"/>
            <a:t>Pip-tazo </a:t>
          </a:r>
        </a:p>
      </dsp:txBody>
      <dsp:txXfrm>
        <a:off x="488681" y="1989929"/>
        <a:ext cx="6357344" cy="559396"/>
      </dsp:txXfrm>
    </dsp:sp>
    <dsp:sp modelId="{71571B9D-9D8D-724F-AA88-2E0EAD43ECDB}">
      <dsp:nvSpPr>
        <dsp:cNvPr id="0" name=""/>
        <dsp:cNvSpPr/>
      </dsp:nvSpPr>
      <dsp:spPr>
        <a:xfrm>
          <a:off x="0" y="3222188"/>
          <a:ext cx="9168384" cy="529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1640A61-1ABA-474C-B433-773CEC6160CE}">
      <dsp:nvSpPr>
        <dsp:cNvPr id="0" name=""/>
        <dsp:cNvSpPr/>
      </dsp:nvSpPr>
      <dsp:spPr>
        <a:xfrm>
          <a:off x="458419" y="2912228"/>
          <a:ext cx="6417868" cy="6199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2580" tIns="0" rIns="242580" bIns="0" numCol="1" spcCol="1270" anchor="ctr" anchorCtr="0">
          <a:noAutofit/>
        </a:bodyPr>
        <a:lstStyle/>
        <a:p>
          <a:pPr marL="0" lvl="0" indent="0" algn="l" defTabSz="933450">
            <a:lnSpc>
              <a:spcPct val="90000"/>
            </a:lnSpc>
            <a:spcBef>
              <a:spcPct val="0"/>
            </a:spcBef>
            <a:spcAft>
              <a:spcPct val="35000"/>
            </a:spcAft>
            <a:buNone/>
          </a:pPr>
          <a:r>
            <a:rPr lang="en-US" sz="2100" kern="1200" dirty="0"/>
            <a:t>Vancomycin, pip-</a:t>
          </a:r>
          <a:r>
            <a:rPr lang="en-US" sz="2100" kern="1200" dirty="0" err="1"/>
            <a:t>tazo</a:t>
          </a:r>
          <a:r>
            <a:rPr lang="en-US" sz="2100" kern="1200" dirty="0"/>
            <a:t> and azithromycin</a:t>
          </a:r>
        </a:p>
      </dsp:txBody>
      <dsp:txXfrm>
        <a:off x="488681" y="2942490"/>
        <a:ext cx="6357344" cy="55939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BBDD4E-0540-CB4D-8746-697662B3B137}">
      <dsp:nvSpPr>
        <dsp:cNvPr id="0" name=""/>
        <dsp:cNvSpPr/>
      </dsp:nvSpPr>
      <dsp:spPr>
        <a:xfrm>
          <a:off x="0" y="0"/>
          <a:ext cx="626903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E6D133A-704B-8849-940A-AB76D4819084}">
      <dsp:nvSpPr>
        <dsp:cNvPr id="0" name=""/>
        <dsp:cNvSpPr/>
      </dsp:nvSpPr>
      <dsp:spPr>
        <a:xfrm>
          <a:off x="0" y="0"/>
          <a:ext cx="6269038" cy="1393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590" tIns="148590" rIns="148590" bIns="148590" numCol="1" spcCol="1270" anchor="t" anchorCtr="0">
          <a:noAutofit/>
        </a:bodyPr>
        <a:lstStyle/>
        <a:p>
          <a:pPr marL="0" lvl="0" indent="0" algn="l" defTabSz="1733550">
            <a:lnSpc>
              <a:spcPct val="90000"/>
            </a:lnSpc>
            <a:spcBef>
              <a:spcPct val="0"/>
            </a:spcBef>
            <a:spcAft>
              <a:spcPct val="35000"/>
            </a:spcAft>
            <a:buNone/>
          </a:pPr>
          <a:r>
            <a:rPr lang="en-US" sz="3900" kern="1200"/>
            <a:t>Piperacillin tazobactam</a:t>
          </a:r>
        </a:p>
      </dsp:txBody>
      <dsp:txXfrm>
        <a:off x="0" y="0"/>
        <a:ext cx="6269038" cy="1393031"/>
      </dsp:txXfrm>
    </dsp:sp>
    <dsp:sp modelId="{85FCBAC8-EE8F-3D49-B0A0-DBECA5E636AC}">
      <dsp:nvSpPr>
        <dsp:cNvPr id="0" name=""/>
        <dsp:cNvSpPr/>
      </dsp:nvSpPr>
      <dsp:spPr>
        <a:xfrm>
          <a:off x="0" y="1393031"/>
          <a:ext cx="626903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60DED5-3A72-0B4A-90A1-BC40748A7A8D}">
      <dsp:nvSpPr>
        <dsp:cNvPr id="0" name=""/>
        <dsp:cNvSpPr/>
      </dsp:nvSpPr>
      <dsp:spPr>
        <a:xfrm>
          <a:off x="0" y="1393031"/>
          <a:ext cx="6269038" cy="1393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590" tIns="148590" rIns="148590" bIns="148590" numCol="1" spcCol="1270" anchor="t" anchorCtr="0">
          <a:noAutofit/>
        </a:bodyPr>
        <a:lstStyle/>
        <a:p>
          <a:pPr marL="0" lvl="0" indent="0" algn="l" defTabSz="1733550">
            <a:lnSpc>
              <a:spcPct val="90000"/>
            </a:lnSpc>
            <a:spcBef>
              <a:spcPct val="0"/>
            </a:spcBef>
            <a:spcAft>
              <a:spcPct val="35000"/>
            </a:spcAft>
            <a:buNone/>
          </a:pPr>
          <a:r>
            <a:rPr lang="en-US" sz="3900" kern="1200"/>
            <a:t>Ertapenem</a:t>
          </a:r>
        </a:p>
      </dsp:txBody>
      <dsp:txXfrm>
        <a:off x="0" y="1393031"/>
        <a:ext cx="6269038" cy="1393031"/>
      </dsp:txXfrm>
    </dsp:sp>
    <dsp:sp modelId="{DBAC7EF9-9CBF-9942-89F1-59B6FA8DE71B}">
      <dsp:nvSpPr>
        <dsp:cNvPr id="0" name=""/>
        <dsp:cNvSpPr/>
      </dsp:nvSpPr>
      <dsp:spPr>
        <a:xfrm>
          <a:off x="0" y="2786062"/>
          <a:ext cx="626903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81EC00-8B7B-CF41-8D9C-35D0F7DF2157}">
      <dsp:nvSpPr>
        <dsp:cNvPr id="0" name=""/>
        <dsp:cNvSpPr/>
      </dsp:nvSpPr>
      <dsp:spPr>
        <a:xfrm>
          <a:off x="0" y="2786062"/>
          <a:ext cx="6269038" cy="1393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590" tIns="148590" rIns="148590" bIns="148590" numCol="1" spcCol="1270" anchor="t" anchorCtr="0">
          <a:noAutofit/>
        </a:bodyPr>
        <a:lstStyle/>
        <a:p>
          <a:pPr marL="0" lvl="0" indent="0" algn="l" defTabSz="1733550">
            <a:lnSpc>
              <a:spcPct val="90000"/>
            </a:lnSpc>
            <a:spcBef>
              <a:spcPct val="0"/>
            </a:spcBef>
            <a:spcAft>
              <a:spcPct val="35000"/>
            </a:spcAft>
            <a:buNone/>
          </a:pPr>
          <a:r>
            <a:rPr lang="en-US" sz="3900" kern="1200"/>
            <a:t>Metronidazole</a:t>
          </a:r>
        </a:p>
      </dsp:txBody>
      <dsp:txXfrm>
        <a:off x="0" y="2786062"/>
        <a:ext cx="6269038" cy="1393031"/>
      </dsp:txXfrm>
    </dsp:sp>
    <dsp:sp modelId="{3D28FBC2-C48D-9D42-887B-88D689CF1551}">
      <dsp:nvSpPr>
        <dsp:cNvPr id="0" name=""/>
        <dsp:cNvSpPr/>
      </dsp:nvSpPr>
      <dsp:spPr>
        <a:xfrm>
          <a:off x="0" y="4179093"/>
          <a:ext cx="626903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E04C32-8AA3-B64B-8005-65FA9E5D5D51}">
      <dsp:nvSpPr>
        <dsp:cNvPr id="0" name=""/>
        <dsp:cNvSpPr/>
      </dsp:nvSpPr>
      <dsp:spPr>
        <a:xfrm>
          <a:off x="0" y="4179093"/>
          <a:ext cx="6269038" cy="1393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590" tIns="148590" rIns="148590" bIns="148590" numCol="1" spcCol="1270" anchor="t" anchorCtr="0">
          <a:noAutofit/>
        </a:bodyPr>
        <a:lstStyle/>
        <a:p>
          <a:pPr marL="0" lvl="0" indent="0" algn="l" defTabSz="1733550">
            <a:lnSpc>
              <a:spcPct val="90000"/>
            </a:lnSpc>
            <a:spcBef>
              <a:spcPct val="0"/>
            </a:spcBef>
            <a:spcAft>
              <a:spcPct val="35000"/>
            </a:spcAft>
            <a:buNone/>
          </a:pPr>
          <a:r>
            <a:rPr lang="en-US" sz="3900" kern="1200"/>
            <a:t>Ceftriaxone! (covers usual oral anaerobes)</a:t>
          </a:r>
        </a:p>
      </dsp:txBody>
      <dsp:txXfrm>
        <a:off x="0" y="4179093"/>
        <a:ext cx="6269038" cy="1393031"/>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5A9E13-DA7E-EC46-846C-974293889E29}" type="datetimeFigureOut">
              <a:rPr lang="en-US" smtClean="0"/>
              <a:t>7/19/22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BEBF89-5EA9-9344-8FA9-632AE32EB4A4}" type="slidenum">
              <a:rPr lang="en-US" smtClean="0"/>
              <a:t>‹#›</a:t>
            </a:fld>
            <a:endParaRPr lang="en-US"/>
          </a:p>
        </p:txBody>
      </p:sp>
    </p:spTree>
    <p:extLst>
      <p:ext uri="{BB962C8B-B14F-4D97-AF65-F5344CB8AC3E}">
        <p14:creationId xmlns:p14="http://schemas.microsoft.com/office/powerpoint/2010/main" val="35032095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fhs.mcmaster.ca/medicine/gastro/faculty-member_collins.htm"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www.pnas.org/content/early/2011/08/26/1102999108" TargetMode="External"/><Relationship Id="rId4" Type="http://schemas.openxmlformats.org/officeDocument/2006/relationships/hyperlink" Target="http://www.sciencedirect.com/science/article/pii/S1369527413000787"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9BEBF89-5EA9-9344-8FA9-632AE32EB4A4}" type="slidenum">
              <a:rPr lang="en-US" smtClean="0"/>
              <a:t>1</a:t>
            </a:fld>
            <a:endParaRPr lang="en-US"/>
          </a:p>
        </p:txBody>
      </p:sp>
    </p:spTree>
    <p:extLst>
      <p:ext uri="{BB962C8B-B14F-4D97-AF65-F5344CB8AC3E}">
        <p14:creationId xmlns:p14="http://schemas.microsoft.com/office/powerpoint/2010/main" val="28268680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Aft>
                <a:spcPct val="0"/>
              </a:spcAft>
            </a:pPr>
            <a:r>
              <a:rPr lang="en-US" altLang="en-US" sz="2000" dirty="0"/>
              <a:t>Empiric treatment</a:t>
            </a:r>
          </a:p>
          <a:p>
            <a:pPr lvl="1">
              <a:lnSpc>
                <a:spcPct val="100000"/>
              </a:lnSpc>
              <a:spcAft>
                <a:spcPct val="0"/>
              </a:spcAft>
            </a:pPr>
            <a:r>
              <a:rPr lang="en-US" altLang="en-US" sz="1800" dirty="0"/>
              <a:t>Treatment of a proven or suspected infection where the infecting organism has not been identified</a:t>
            </a:r>
          </a:p>
          <a:p>
            <a:pPr>
              <a:lnSpc>
                <a:spcPct val="100000"/>
              </a:lnSpc>
              <a:spcAft>
                <a:spcPct val="0"/>
              </a:spcAft>
            </a:pPr>
            <a:r>
              <a:rPr lang="en-US" altLang="en-US" sz="2000" dirty="0"/>
              <a:t>Definitive treatment</a:t>
            </a:r>
          </a:p>
          <a:p>
            <a:pPr lvl="1">
              <a:lnSpc>
                <a:spcPct val="100000"/>
              </a:lnSpc>
              <a:spcAft>
                <a:spcPct val="0"/>
              </a:spcAft>
            </a:pPr>
            <a:r>
              <a:rPr lang="en-US" altLang="en-US" sz="1800" dirty="0"/>
              <a:t>Treatment targeted towards a pathogen with known antimicrobial susceptibilities</a:t>
            </a:r>
          </a:p>
          <a:p>
            <a:endParaRPr lang="en-US" dirty="0"/>
          </a:p>
        </p:txBody>
      </p:sp>
      <p:sp>
        <p:nvSpPr>
          <p:cNvPr id="4" name="Slide Number Placeholder 3"/>
          <p:cNvSpPr>
            <a:spLocks noGrp="1"/>
          </p:cNvSpPr>
          <p:nvPr>
            <p:ph type="sldNum" sz="quarter" idx="10"/>
          </p:nvPr>
        </p:nvSpPr>
        <p:spPr/>
        <p:txBody>
          <a:bodyPr/>
          <a:lstStyle/>
          <a:p>
            <a:fld id="{C62D8BF2-31EF-5F40-B772-262FF1D35772}" type="slidenum">
              <a:rPr lang="en-US" smtClean="0"/>
              <a:t>10</a:t>
            </a:fld>
            <a:endParaRPr lang="en-US"/>
          </a:p>
        </p:txBody>
      </p:sp>
    </p:spTree>
    <p:extLst>
      <p:ext uri="{BB962C8B-B14F-4D97-AF65-F5344CB8AC3E}">
        <p14:creationId xmlns:p14="http://schemas.microsoft.com/office/powerpoint/2010/main" val="13924965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9BEBF89-5EA9-9344-8FA9-632AE32EB4A4}" type="slidenum">
              <a:rPr lang="en-US" smtClean="0"/>
              <a:t>11</a:t>
            </a:fld>
            <a:endParaRPr lang="en-US"/>
          </a:p>
        </p:txBody>
      </p:sp>
    </p:spTree>
    <p:extLst>
      <p:ext uri="{BB962C8B-B14F-4D97-AF65-F5344CB8AC3E}">
        <p14:creationId xmlns:p14="http://schemas.microsoft.com/office/powerpoint/2010/main" val="29379950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9BEBF89-5EA9-9344-8FA9-632AE32EB4A4}" type="slidenum">
              <a:rPr lang="en-US" smtClean="0"/>
              <a:t>12</a:t>
            </a:fld>
            <a:endParaRPr lang="en-US"/>
          </a:p>
        </p:txBody>
      </p:sp>
    </p:spTree>
    <p:extLst>
      <p:ext uri="{BB962C8B-B14F-4D97-AF65-F5344CB8AC3E}">
        <p14:creationId xmlns:p14="http://schemas.microsoft.com/office/powerpoint/2010/main" val="21228928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9BEBF89-5EA9-9344-8FA9-632AE32EB4A4}" type="slidenum">
              <a:rPr lang="en-US" smtClean="0"/>
              <a:t>13</a:t>
            </a:fld>
            <a:endParaRPr lang="en-US"/>
          </a:p>
        </p:txBody>
      </p:sp>
    </p:spTree>
    <p:extLst>
      <p:ext uri="{BB962C8B-B14F-4D97-AF65-F5344CB8AC3E}">
        <p14:creationId xmlns:p14="http://schemas.microsoft.com/office/powerpoint/2010/main" val="3083139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9BEBF89-5EA9-9344-8FA9-632AE32EB4A4}" type="slidenum">
              <a:rPr lang="en-US" smtClean="0"/>
              <a:t>14</a:t>
            </a:fld>
            <a:endParaRPr lang="en-US"/>
          </a:p>
        </p:txBody>
      </p:sp>
    </p:spTree>
    <p:extLst>
      <p:ext uri="{BB962C8B-B14F-4D97-AF65-F5344CB8AC3E}">
        <p14:creationId xmlns:p14="http://schemas.microsoft.com/office/powerpoint/2010/main" val="30267710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9BEBF89-5EA9-9344-8FA9-632AE32EB4A4}" type="slidenum">
              <a:rPr lang="en-US" smtClean="0"/>
              <a:t>15</a:t>
            </a:fld>
            <a:endParaRPr lang="en-US"/>
          </a:p>
        </p:txBody>
      </p:sp>
    </p:spTree>
    <p:extLst>
      <p:ext uri="{BB962C8B-B14F-4D97-AF65-F5344CB8AC3E}">
        <p14:creationId xmlns:p14="http://schemas.microsoft.com/office/powerpoint/2010/main" val="2959631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9BEBF89-5EA9-9344-8FA9-632AE32EB4A4}" type="slidenum">
              <a:rPr lang="en-US" smtClean="0"/>
              <a:t>16</a:t>
            </a:fld>
            <a:endParaRPr lang="en-US"/>
          </a:p>
        </p:txBody>
      </p:sp>
    </p:spTree>
    <p:extLst>
      <p:ext uri="{BB962C8B-B14F-4D97-AF65-F5344CB8AC3E}">
        <p14:creationId xmlns:p14="http://schemas.microsoft.com/office/powerpoint/2010/main" val="22432793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PlaceHolder 1"/>
          <p:cNvSpPr>
            <a:spLocks noGrp="1" noRot="1" noChangeAspect="1"/>
          </p:cNvSpPr>
          <p:nvPr>
            <p:ph type="sldImg"/>
          </p:nvPr>
        </p:nvSpPr>
        <p:spPr>
          <a:xfrm>
            <a:off x="423863" y="704850"/>
            <a:ext cx="6186487" cy="3481388"/>
          </a:xfrm>
          <a:prstGeom prst="rect">
            <a:avLst/>
          </a:prstGeom>
        </p:spPr>
      </p:sp>
      <p:sp>
        <p:nvSpPr>
          <p:cNvPr id="49" name="PlaceHolder 2"/>
          <p:cNvSpPr>
            <a:spLocks noGrp="1"/>
          </p:cNvSpPr>
          <p:nvPr>
            <p:ph type="body"/>
          </p:nvPr>
        </p:nvSpPr>
        <p:spPr>
          <a:xfrm>
            <a:off x="703440" y="4410000"/>
            <a:ext cx="5627160" cy="4177800"/>
          </a:xfrm>
          <a:prstGeom prst="rect">
            <a:avLst/>
          </a:prstGeom>
        </p:spPr>
        <p:txBody>
          <a:bodyPr lIns="0" tIns="0" rIns="0" bIns="0"/>
          <a:lstStyle/>
          <a:p>
            <a:pPr>
              <a:lnSpc>
                <a:spcPct val="100000"/>
              </a:lnSpc>
            </a:pPr>
            <a:r>
              <a:rPr lang="en-US" sz="1000" b="0" strike="noStrike" spc="-1">
                <a:latin typeface="Arial Unicode MS"/>
                <a:ea typeface="Arial Unicode MS"/>
              </a:rPr>
              <a:t>Figure 1. Cumulative Incidence of Appendectomy among Patients in the Antibiotics Group, According to the Presence or Absence of an Appendicolith. Shown is the cumulative incidence of appendectomy in the patients with appendicitis within 2 years after randomization among those who were assigned to receive antibiotics. When the exact date of appendectomy was not reported by the patient or was not available in the patient’s chart, the median time between surveys was used as the estimated date of appendectomy. The shaded areas indicate 95% confidence intervals.</a:t>
            </a:r>
            <a:endParaRPr lang="en-US" sz="1000" b="0" strike="noStrike" spc="-1">
              <a:latin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PlaceHolder 1"/>
          <p:cNvSpPr>
            <a:spLocks noGrp="1" noRot="1" noChangeAspect="1"/>
          </p:cNvSpPr>
          <p:nvPr>
            <p:ph type="sldImg"/>
          </p:nvPr>
        </p:nvSpPr>
        <p:spPr>
          <a:xfrm>
            <a:off x="423863" y="704850"/>
            <a:ext cx="6186487" cy="3481388"/>
          </a:xfrm>
          <a:prstGeom prst="rect">
            <a:avLst/>
          </a:prstGeom>
        </p:spPr>
      </p:sp>
      <p:sp>
        <p:nvSpPr>
          <p:cNvPr id="49" name="PlaceHolder 2"/>
          <p:cNvSpPr>
            <a:spLocks noGrp="1"/>
          </p:cNvSpPr>
          <p:nvPr>
            <p:ph type="body"/>
          </p:nvPr>
        </p:nvSpPr>
        <p:spPr>
          <a:xfrm>
            <a:off x="703440" y="4410000"/>
            <a:ext cx="5627160" cy="4177800"/>
          </a:xfrm>
          <a:prstGeom prst="rect">
            <a:avLst/>
          </a:prstGeom>
        </p:spPr>
        <p:txBody>
          <a:bodyPr lIns="0" tIns="0" rIns="0" bIns="0"/>
          <a:lstStyle/>
          <a:p>
            <a:pPr>
              <a:lnSpc>
                <a:spcPct val="100000"/>
              </a:lnSpc>
            </a:pPr>
            <a:r>
              <a:rPr lang="en-US" sz="1000" b="0" strike="noStrike" spc="-1">
                <a:latin typeface="Arial Unicode MS"/>
                <a:ea typeface="Arial Unicode MS"/>
              </a:rPr>
              <a:t>Table 3. Adverse Events and Complications at 90 Days. *</a:t>
            </a:r>
            <a:endParaRPr lang="en-US" sz="1000" b="0" strike="noStrike" spc="-1">
              <a:latin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PlaceHolder 1"/>
          <p:cNvSpPr>
            <a:spLocks noGrp="1" noRot="1" noChangeAspect="1"/>
          </p:cNvSpPr>
          <p:nvPr>
            <p:ph type="sldImg"/>
          </p:nvPr>
        </p:nvSpPr>
        <p:spPr>
          <a:xfrm>
            <a:off x="423863" y="704850"/>
            <a:ext cx="6186487" cy="3481388"/>
          </a:xfrm>
          <a:prstGeom prst="rect">
            <a:avLst/>
          </a:prstGeom>
        </p:spPr>
      </p:sp>
      <p:sp>
        <p:nvSpPr>
          <p:cNvPr id="49" name="PlaceHolder 2"/>
          <p:cNvSpPr>
            <a:spLocks noGrp="1"/>
          </p:cNvSpPr>
          <p:nvPr>
            <p:ph type="body"/>
          </p:nvPr>
        </p:nvSpPr>
        <p:spPr>
          <a:xfrm>
            <a:off x="703440" y="4410000"/>
            <a:ext cx="5627160" cy="4177800"/>
          </a:xfrm>
          <a:prstGeom prst="rect">
            <a:avLst/>
          </a:prstGeom>
        </p:spPr>
        <p:txBody>
          <a:bodyPr lIns="0" tIns="0" rIns="0" bIns="0"/>
          <a:lstStyle/>
          <a:p>
            <a:pPr>
              <a:lnSpc>
                <a:spcPct val="100000"/>
              </a:lnSpc>
            </a:pPr>
            <a:r>
              <a:rPr lang="en-US" sz="1000" b="0" strike="noStrike" spc="-1">
                <a:latin typeface="Arial Unicode MS"/>
                <a:ea typeface="Arial Unicode MS"/>
              </a:rPr>
              <a:t>Table 3. Adverse Events and Complications at 90 Days. *</a:t>
            </a:r>
            <a:endParaRPr lang="en-US" sz="1000" b="0" strike="noStrike" spc="-1">
              <a:latin typeface="Arial"/>
            </a:endParaRPr>
          </a:p>
        </p:txBody>
      </p:sp>
    </p:spTree>
    <p:extLst>
      <p:ext uri="{BB962C8B-B14F-4D97-AF65-F5344CB8AC3E}">
        <p14:creationId xmlns:p14="http://schemas.microsoft.com/office/powerpoint/2010/main" val="42268200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9BEBF89-5EA9-9344-8FA9-632AE32EB4A4}" type="slidenum">
              <a:rPr lang="en-US" smtClean="0"/>
              <a:t>2</a:t>
            </a:fld>
            <a:endParaRPr lang="en-US"/>
          </a:p>
        </p:txBody>
      </p:sp>
    </p:spTree>
    <p:extLst>
      <p:ext uri="{BB962C8B-B14F-4D97-AF65-F5344CB8AC3E}">
        <p14:creationId xmlns:p14="http://schemas.microsoft.com/office/powerpoint/2010/main" val="16418290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9BEBF89-5EA9-9344-8FA9-632AE32EB4A4}" type="slidenum">
              <a:rPr lang="en-US" smtClean="0"/>
              <a:t>20</a:t>
            </a:fld>
            <a:endParaRPr lang="en-US"/>
          </a:p>
        </p:txBody>
      </p:sp>
    </p:spTree>
    <p:extLst>
      <p:ext uri="{BB962C8B-B14F-4D97-AF65-F5344CB8AC3E}">
        <p14:creationId xmlns:p14="http://schemas.microsoft.com/office/powerpoint/2010/main" val="17945744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TV</a:t>
            </a:r>
          </a:p>
        </p:txBody>
      </p:sp>
      <p:sp>
        <p:nvSpPr>
          <p:cNvPr id="4" name="Slide Number Placeholder 3"/>
          <p:cNvSpPr>
            <a:spLocks noGrp="1"/>
          </p:cNvSpPr>
          <p:nvPr>
            <p:ph type="sldNum" sz="quarter" idx="10"/>
          </p:nvPr>
        </p:nvSpPr>
        <p:spPr/>
        <p:txBody>
          <a:bodyPr/>
          <a:lstStyle/>
          <a:p>
            <a:fld id="{71E908FA-2822-AA4B-BC1F-EB433AFA8EC9}" type="slidenum">
              <a:rPr lang="en-US" smtClean="0"/>
              <a:t>21</a:t>
            </a:fld>
            <a:endParaRPr lang="en-US"/>
          </a:p>
        </p:txBody>
      </p:sp>
    </p:spTree>
    <p:extLst>
      <p:ext uri="{BB962C8B-B14F-4D97-AF65-F5344CB8AC3E}">
        <p14:creationId xmlns:p14="http://schemas.microsoft.com/office/powerpoint/2010/main" val="13218990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BEBF89-5EA9-9344-8FA9-632AE32EB4A4}" type="slidenum">
              <a:rPr lang="en-US" smtClean="0"/>
              <a:t>22</a:t>
            </a:fld>
            <a:endParaRPr lang="en-US"/>
          </a:p>
        </p:txBody>
      </p:sp>
    </p:spTree>
    <p:extLst>
      <p:ext uri="{BB962C8B-B14F-4D97-AF65-F5344CB8AC3E}">
        <p14:creationId xmlns:p14="http://schemas.microsoft.com/office/powerpoint/2010/main" val="37692134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9BEBF89-5EA9-9344-8FA9-632AE32EB4A4}" type="slidenum">
              <a:rPr lang="en-US" smtClean="0"/>
              <a:t>23</a:t>
            </a:fld>
            <a:endParaRPr lang="en-US"/>
          </a:p>
        </p:txBody>
      </p:sp>
    </p:spTree>
    <p:extLst>
      <p:ext uri="{BB962C8B-B14F-4D97-AF65-F5344CB8AC3E}">
        <p14:creationId xmlns:p14="http://schemas.microsoft.com/office/powerpoint/2010/main" val="18712270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9BEBF89-5EA9-9344-8FA9-632AE32EB4A4}" type="slidenum">
              <a:rPr lang="en-US" smtClean="0"/>
              <a:t>24</a:t>
            </a:fld>
            <a:endParaRPr lang="en-US"/>
          </a:p>
        </p:txBody>
      </p:sp>
    </p:spTree>
    <p:extLst>
      <p:ext uri="{BB962C8B-B14F-4D97-AF65-F5344CB8AC3E}">
        <p14:creationId xmlns:p14="http://schemas.microsoft.com/office/powerpoint/2010/main" val="28241358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9BEBF89-5EA9-9344-8FA9-632AE32EB4A4}" type="slidenum">
              <a:rPr lang="en-US" smtClean="0"/>
              <a:t>25</a:t>
            </a:fld>
            <a:endParaRPr lang="en-US"/>
          </a:p>
        </p:txBody>
      </p:sp>
    </p:spTree>
    <p:extLst>
      <p:ext uri="{BB962C8B-B14F-4D97-AF65-F5344CB8AC3E}">
        <p14:creationId xmlns:p14="http://schemas.microsoft.com/office/powerpoint/2010/main" val="31106526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9BEBF89-5EA9-9344-8FA9-632AE32EB4A4}" type="slidenum">
              <a:rPr lang="en-US" smtClean="0"/>
              <a:t>26</a:t>
            </a:fld>
            <a:endParaRPr lang="en-US"/>
          </a:p>
        </p:txBody>
      </p:sp>
    </p:spTree>
    <p:extLst>
      <p:ext uri="{BB962C8B-B14F-4D97-AF65-F5344CB8AC3E}">
        <p14:creationId xmlns:p14="http://schemas.microsoft.com/office/powerpoint/2010/main" val="13946974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9BEBF89-5EA9-9344-8FA9-632AE32EB4A4}" type="slidenum">
              <a:rPr lang="en-US" smtClean="0"/>
              <a:t>27</a:t>
            </a:fld>
            <a:endParaRPr lang="en-US"/>
          </a:p>
        </p:txBody>
      </p:sp>
    </p:spTree>
    <p:extLst>
      <p:ext uri="{BB962C8B-B14F-4D97-AF65-F5344CB8AC3E}">
        <p14:creationId xmlns:p14="http://schemas.microsoft.com/office/powerpoint/2010/main" val="4885253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9BEBF89-5EA9-9344-8FA9-632AE32EB4A4}" type="slidenum">
              <a:rPr lang="en-US" smtClean="0"/>
              <a:t>28</a:t>
            </a:fld>
            <a:endParaRPr lang="en-US"/>
          </a:p>
        </p:txBody>
      </p:sp>
    </p:spTree>
    <p:extLst>
      <p:ext uri="{BB962C8B-B14F-4D97-AF65-F5344CB8AC3E}">
        <p14:creationId xmlns:p14="http://schemas.microsoft.com/office/powerpoint/2010/main" val="16140075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Control group 10 days max, 2 days after resolution of SIRS</a:t>
            </a:r>
          </a:p>
          <a:p>
            <a:r>
              <a:rPr lang="en-US" dirty="0"/>
              <a:t>Experimental: 4 days after source control</a:t>
            </a:r>
          </a:p>
        </p:txBody>
      </p:sp>
      <p:sp>
        <p:nvSpPr>
          <p:cNvPr id="4" name="Slide Number Placeholder 3"/>
          <p:cNvSpPr>
            <a:spLocks noGrp="1"/>
          </p:cNvSpPr>
          <p:nvPr>
            <p:ph type="sldNum" sz="quarter" idx="5"/>
          </p:nvPr>
        </p:nvSpPr>
        <p:spPr/>
        <p:txBody>
          <a:bodyPr/>
          <a:lstStyle/>
          <a:p>
            <a:fld id="{068D6F60-8026-8C4C-91AB-C13282840E57}" type="slidenum">
              <a:rPr lang="en-US" smtClean="0"/>
              <a:t>29</a:t>
            </a:fld>
            <a:endParaRPr lang="en-US"/>
          </a:p>
        </p:txBody>
      </p:sp>
    </p:spTree>
    <p:extLst>
      <p:ext uri="{BB962C8B-B14F-4D97-AF65-F5344CB8AC3E}">
        <p14:creationId xmlns:p14="http://schemas.microsoft.com/office/powerpoint/2010/main" val="16707003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9BEBF89-5EA9-9344-8FA9-632AE32EB4A4}" type="slidenum">
              <a:rPr lang="en-US" smtClean="0"/>
              <a:t>3</a:t>
            </a:fld>
            <a:endParaRPr lang="en-US"/>
          </a:p>
        </p:txBody>
      </p:sp>
    </p:spTree>
    <p:extLst>
      <p:ext uri="{BB962C8B-B14F-4D97-AF65-F5344CB8AC3E}">
        <p14:creationId xmlns:p14="http://schemas.microsoft.com/office/powerpoint/2010/main" val="37699154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9BEBF89-5EA9-9344-8FA9-632AE32EB4A4}" type="slidenum">
              <a:rPr lang="en-US" smtClean="0"/>
              <a:t>30</a:t>
            </a:fld>
            <a:endParaRPr lang="en-US"/>
          </a:p>
        </p:txBody>
      </p:sp>
    </p:spTree>
    <p:extLst>
      <p:ext uri="{BB962C8B-B14F-4D97-AF65-F5344CB8AC3E}">
        <p14:creationId xmlns:p14="http://schemas.microsoft.com/office/powerpoint/2010/main" val="6572255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9BEBF89-5EA9-9344-8FA9-632AE32EB4A4}" type="slidenum">
              <a:rPr lang="en-US" smtClean="0"/>
              <a:t>31</a:t>
            </a:fld>
            <a:endParaRPr lang="en-US"/>
          </a:p>
        </p:txBody>
      </p:sp>
    </p:spTree>
    <p:extLst>
      <p:ext uri="{BB962C8B-B14F-4D97-AF65-F5344CB8AC3E}">
        <p14:creationId xmlns:p14="http://schemas.microsoft.com/office/powerpoint/2010/main" val="9705628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9BEBF89-5EA9-9344-8FA9-632AE32EB4A4}" type="slidenum">
              <a:rPr lang="en-US" smtClean="0"/>
              <a:t>32</a:t>
            </a:fld>
            <a:endParaRPr lang="en-US"/>
          </a:p>
        </p:txBody>
      </p:sp>
    </p:spTree>
    <p:extLst>
      <p:ext uri="{BB962C8B-B14F-4D97-AF65-F5344CB8AC3E}">
        <p14:creationId xmlns:p14="http://schemas.microsoft.com/office/powerpoint/2010/main" val="12719425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9BEBF89-5EA9-9344-8FA9-632AE32EB4A4}" type="slidenum">
              <a:rPr lang="en-US" smtClean="0"/>
              <a:t>33</a:t>
            </a:fld>
            <a:endParaRPr lang="en-US"/>
          </a:p>
        </p:txBody>
      </p:sp>
    </p:spTree>
    <p:extLst>
      <p:ext uri="{BB962C8B-B14F-4D97-AF65-F5344CB8AC3E}">
        <p14:creationId xmlns:p14="http://schemas.microsoft.com/office/powerpoint/2010/main" val="28827219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9BEBF89-5EA9-9344-8FA9-632AE32EB4A4}" type="slidenum">
              <a:rPr lang="en-US" smtClean="0"/>
              <a:t>34</a:t>
            </a:fld>
            <a:endParaRPr lang="en-US"/>
          </a:p>
        </p:txBody>
      </p:sp>
    </p:spTree>
    <p:extLst>
      <p:ext uri="{BB962C8B-B14F-4D97-AF65-F5344CB8AC3E}">
        <p14:creationId xmlns:p14="http://schemas.microsoft.com/office/powerpoint/2010/main" val="41049695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9BEBF89-5EA9-9344-8FA9-632AE32EB4A4}" type="slidenum">
              <a:rPr lang="en-US" smtClean="0"/>
              <a:t>35</a:t>
            </a:fld>
            <a:endParaRPr lang="en-US"/>
          </a:p>
        </p:txBody>
      </p:sp>
    </p:spTree>
    <p:extLst>
      <p:ext uri="{BB962C8B-B14F-4D97-AF65-F5344CB8AC3E}">
        <p14:creationId xmlns:p14="http://schemas.microsoft.com/office/powerpoint/2010/main" val="1735792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9BEBF89-5EA9-9344-8FA9-632AE32EB4A4}" type="slidenum">
              <a:rPr lang="en-US" smtClean="0"/>
              <a:t>36</a:t>
            </a:fld>
            <a:endParaRPr lang="en-US"/>
          </a:p>
        </p:txBody>
      </p:sp>
    </p:spTree>
    <p:extLst>
      <p:ext uri="{BB962C8B-B14F-4D97-AF65-F5344CB8AC3E}">
        <p14:creationId xmlns:p14="http://schemas.microsoft.com/office/powerpoint/2010/main" val="29788244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9BEBF89-5EA9-9344-8FA9-632AE32EB4A4}" type="slidenum">
              <a:rPr lang="en-US" smtClean="0"/>
              <a:t>37</a:t>
            </a:fld>
            <a:endParaRPr lang="en-US"/>
          </a:p>
        </p:txBody>
      </p:sp>
    </p:spTree>
    <p:extLst>
      <p:ext uri="{BB962C8B-B14F-4D97-AF65-F5344CB8AC3E}">
        <p14:creationId xmlns:p14="http://schemas.microsoft.com/office/powerpoint/2010/main" val="4994708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9BEBF89-5EA9-9344-8FA9-632AE32EB4A4}" type="slidenum">
              <a:rPr lang="en-US" smtClean="0"/>
              <a:t>38</a:t>
            </a:fld>
            <a:endParaRPr lang="en-US"/>
          </a:p>
        </p:txBody>
      </p:sp>
    </p:spTree>
    <p:extLst>
      <p:ext uri="{BB962C8B-B14F-4D97-AF65-F5344CB8AC3E}">
        <p14:creationId xmlns:p14="http://schemas.microsoft.com/office/powerpoint/2010/main" val="20546748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9BEBF89-5EA9-9344-8FA9-632AE32EB4A4}" type="slidenum">
              <a:rPr lang="en-US" smtClean="0"/>
              <a:t>39</a:t>
            </a:fld>
            <a:endParaRPr lang="en-US"/>
          </a:p>
        </p:txBody>
      </p:sp>
    </p:spTree>
    <p:extLst>
      <p:ext uri="{BB962C8B-B14F-4D97-AF65-F5344CB8AC3E}">
        <p14:creationId xmlns:p14="http://schemas.microsoft.com/office/powerpoint/2010/main" val="13643496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9BEBF89-5EA9-9344-8FA9-632AE32EB4A4}" type="slidenum">
              <a:rPr lang="en-US" smtClean="0"/>
              <a:t>4</a:t>
            </a:fld>
            <a:endParaRPr lang="en-US"/>
          </a:p>
        </p:txBody>
      </p:sp>
    </p:spTree>
    <p:extLst>
      <p:ext uri="{BB962C8B-B14F-4D97-AF65-F5344CB8AC3E}">
        <p14:creationId xmlns:p14="http://schemas.microsoft.com/office/powerpoint/2010/main" val="18586732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9BEBF89-5EA9-9344-8FA9-632AE32EB4A4}" type="slidenum">
              <a:rPr lang="en-US" smtClean="0"/>
              <a:t>40</a:t>
            </a:fld>
            <a:endParaRPr lang="en-US"/>
          </a:p>
        </p:txBody>
      </p:sp>
    </p:spTree>
    <p:extLst>
      <p:ext uri="{BB962C8B-B14F-4D97-AF65-F5344CB8AC3E}">
        <p14:creationId xmlns:p14="http://schemas.microsoft.com/office/powerpoint/2010/main" val="7139078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9BEBF89-5EA9-9344-8FA9-632AE32EB4A4}" type="slidenum">
              <a:rPr lang="en-US" smtClean="0"/>
              <a:t>41</a:t>
            </a:fld>
            <a:endParaRPr lang="en-US"/>
          </a:p>
        </p:txBody>
      </p:sp>
    </p:spTree>
    <p:extLst>
      <p:ext uri="{BB962C8B-B14F-4D97-AF65-F5344CB8AC3E}">
        <p14:creationId xmlns:p14="http://schemas.microsoft.com/office/powerpoint/2010/main" val="31603242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9BEBF89-5EA9-9344-8FA9-632AE32EB4A4}" type="slidenum">
              <a:rPr lang="en-US" smtClean="0"/>
              <a:t>42</a:t>
            </a:fld>
            <a:endParaRPr lang="en-US"/>
          </a:p>
        </p:txBody>
      </p:sp>
    </p:spTree>
    <p:extLst>
      <p:ext uri="{BB962C8B-B14F-4D97-AF65-F5344CB8AC3E}">
        <p14:creationId xmlns:p14="http://schemas.microsoft.com/office/powerpoint/2010/main" val="1871689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113D7A-71E6-4A59-8EAE-F8711090313E}" type="slidenum">
              <a:rPr lang="en-US" smtClean="0"/>
              <a:t>43</a:t>
            </a:fld>
            <a:endParaRPr lang="en-US"/>
          </a:p>
        </p:txBody>
      </p:sp>
    </p:spTree>
    <p:extLst>
      <p:ext uri="{BB962C8B-B14F-4D97-AF65-F5344CB8AC3E}">
        <p14:creationId xmlns:p14="http://schemas.microsoft.com/office/powerpoint/2010/main" val="4270105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9BEBF89-5EA9-9344-8FA9-632AE32EB4A4}" type="slidenum">
              <a:rPr lang="en-US" smtClean="0"/>
              <a:t>44</a:t>
            </a:fld>
            <a:endParaRPr lang="en-US"/>
          </a:p>
        </p:txBody>
      </p:sp>
    </p:spTree>
    <p:extLst>
      <p:ext uri="{BB962C8B-B14F-4D97-AF65-F5344CB8AC3E}">
        <p14:creationId xmlns:p14="http://schemas.microsoft.com/office/powerpoint/2010/main" val="313321337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9BEBF89-5EA9-9344-8FA9-632AE32EB4A4}" type="slidenum">
              <a:rPr lang="en-US" smtClean="0"/>
              <a:t>45</a:t>
            </a:fld>
            <a:endParaRPr lang="en-US"/>
          </a:p>
        </p:txBody>
      </p:sp>
    </p:spTree>
    <p:extLst>
      <p:ext uri="{BB962C8B-B14F-4D97-AF65-F5344CB8AC3E}">
        <p14:creationId xmlns:p14="http://schemas.microsoft.com/office/powerpoint/2010/main" val="4408066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9BEBF89-5EA9-9344-8FA9-632AE32EB4A4}" type="slidenum">
              <a:rPr lang="en-US" smtClean="0"/>
              <a:t>46</a:t>
            </a:fld>
            <a:endParaRPr lang="en-US"/>
          </a:p>
        </p:txBody>
      </p:sp>
    </p:spTree>
    <p:extLst>
      <p:ext uri="{BB962C8B-B14F-4D97-AF65-F5344CB8AC3E}">
        <p14:creationId xmlns:p14="http://schemas.microsoft.com/office/powerpoint/2010/main" val="28220478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AmpC</a:t>
            </a:r>
            <a:r>
              <a:rPr lang="en-US" dirty="0"/>
              <a:t> </a:t>
            </a:r>
            <a:r>
              <a:rPr lang="el-GR" dirty="0"/>
              <a:t>β-</a:t>
            </a:r>
            <a:r>
              <a:rPr lang="en-US" dirty="0"/>
              <a:t>lactamases are class C serine </a:t>
            </a:r>
            <a:r>
              <a:rPr lang="el-GR" dirty="0"/>
              <a:t>β-</a:t>
            </a:r>
            <a:r>
              <a:rPr lang="en-US" dirty="0"/>
              <a:t>lactamase enzymes that can be produced by a number of </a:t>
            </a:r>
            <a:r>
              <a:rPr lang="en-US" dirty="0" err="1"/>
              <a:t>Enterobacterales</a:t>
            </a:r>
            <a:r>
              <a:rPr lang="en-US" dirty="0"/>
              <a:t> and glucose non-fermenting Gram-negative organisms. </a:t>
            </a:r>
            <a:r>
              <a:rPr lang="en-US" dirty="0" err="1"/>
              <a:t>AmpC</a:t>
            </a:r>
            <a:r>
              <a:rPr lang="en-US" dirty="0"/>
              <a:t> production in </a:t>
            </a:r>
            <a:r>
              <a:rPr lang="en-US" dirty="0" err="1"/>
              <a:t>Enterobacterales</a:t>
            </a:r>
            <a:r>
              <a:rPr lang="en-US" dirty="0"/>
              <a:t> generally occurs by one of three mechanisms: inducible chromosomal resistance, stable chromosomal de-repression, or via plasmid-mediated </a:t>
            </a:r>
            <a:r>
              <a:rPr lang="en-US" i="1" dirty="0" err="1"/>
              <a:t>ampC</a:t>
            </a:r>
            <a:r>
              <a:rPr lang="en-US" dirty="0"/>
              <a:t> genes</a:t>
            </a:r>
          </a:p>
        </p:txBody>
      </p:sp>
      <p:sp>
        <p:nvSpPr>
          <p:cNvPr id="4" name="Slide Number Placeholder 3"/>
          <p:cNvSpPr>
            <a:spLocks noGrp="1"/>
          </p:cNvSpPr>
          <p:nvPr>
            <p:ph type="sldNum" sz="quarter" idx="5"/>
          </p:nvPr>
        </p:nvSpPr>
        <p:spPr/>
        <p:txBody>
          <a:bodyPr/>
          <a:lstStyle/>
          <a:p>
            <a:fld id="{C9BEBF89-5EA9-9344-8FA9-632AE32EB4A4}" type="slidenum">
              <a:rPr lang="en-US" smtClean="0"/>
              <a:t>47</a:t>
            </a:fld>
            <a:endParaRPr lang="en-US"/>
          </a:p>
        </p:txBody>
      </p:sp>
    </p:spTree>
    <p:extLst>
      <p:ext uri="{BB962C8B-B14F-4D97-AF65-F5344CB8AC3E}">
        <p14:creationId xmlns:p14="http://schemas.microsoft.com/office/powerpoint/2010/main" val="1098484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9BEBF89-5EA9-9344-8FA9-632AE32EB4A4}" type="slidenum">
              <a:rPr lang="en-US" smtClean="0"/>
              <a:t>48</a:t>
            </a:fld>
            <a:endParaRPr lang="en-US"/>
          </a:p>
        </p:txBody>
      </p:sp>
    </p:spTree>
    <p:extLst>
      <p:ext uri="{BB962C8B-B14F-4D97-AF65-F5344CB8AC3E}">
        <p14:creationId xmlns:p14="http://schemas.microsoft.com/office/powerpoint/2010/main" val="214563486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9BEBF89-5EA9-9344-8FA9-632AE32EB4A4}" type="slidenum">
              <a:rPr lang="en-US" smtClean="0"/>
              <a:t>49</a:t>
            </a:fld>
            <a:endParaRPr lang="en-US"/>
          </a:p>
        </p:txBody>
      </p:sp>
    </p:spTree>
    <p:extLst>
      <p:ext uri="{BB962C8B-B14F-4D97-AF65-F5344CB8AC3E}">
        <p14:creationId xmlns:p14="http://schemas.microsoft.com/office/powerpoint/2010/main" val="5265044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9BEBF89-5EA9-9344-8FA9-632AE32EB4A4}" type="slidenum">
              <a:rPr lang="en-US" smtClean="0"/>
              <a:t>5</a:t>
            </a:fld>
            <a:endParaRPr lang="en-US"/>
          </a:p>
        </p:txBody>
      </p:sp>
    </p:spTree>
    <p:extLst>
      <p:ext uri="{BB962C8B-B14F-4D97-AF65-F5344CB8AC3E}">
        <p14:creationId xmlns:p14="http://schemas.microsoft.com/office/powerpoint/2010/main" val="408250936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9BEBF89-5EA9-9344-8FA9-632AE32EB4A4}" type="slidenum">
              <a:rPr lang="en-US" smtClean="0"/>
              <a:t>50</a:t>
            </a:fld>
            <a:endParaRPr lang="en-US"/>
          </a:p>
        </p:txBody>
      </p:sp>
    </p:spTree>
    <p:extLst>
      <p:ext uri="{BB962C8B-B14F-4D97-AF65-F5344CB8AC3E}">
        <p14:creationId xmlns:p14="http://schemas.microsoft.com/office/powerpoint/2010/main" val="144704151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9BEBF89-5EA9-9344-8FA9-632AE32EB4A4}" type="slidenum">
              <a:rPr lang="en-US" smtClean="0"/>
              <a:t>51</a:t>
            </a:fld>
            <a:endParaRPr lang="en-US"/>
          </a:p>
        </p:txBody>
      </p:sp>
    </p:spTree>
    <p:extLst>
      <p:ext uri="{BB962C8B-B14F-4D97-AF65-F5344CB8AC3E}">
        <p14:creationId xmlns:p14="http://schemas.microsoft.com/office/powerpoint/2010/main" val="230320253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9BEBF89-5EA9-9344-8FA9-632AE32EB4A4}" type="slidenum">
              <a:rPr lang="en-US" smtClean="0"/>
              <a:t>52</a:t>
            </a:fld>
            <a:endParaRPr lang="en-US"/>
          </a:p>
        </p:txBody>
      </p:sp>
    </p:spTree>
    <p:extLst>
      <p:ext uri="{BB962C8B-B14F-4D97-AF65-F5344CB8AC3E}">
        <p14:creationId xmlns:p14="http://schemas.microsoft.com/office/powerpoint/2010/main" val="669037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9BEBF89-5EA9-9344-8FA9-632AE32EB4A4}" type="slidenum">
              <a:rPr lang="en-US" smtClean="0"/>
              <a:t>6</a:t>
            </a:fld>
            <a:endParaRPr lang="en-US"/>
          </a:p>
        </p:txBody>
      </p:sp>
    </p:spTree>
    <p:extLst>
      <p:ext uri="{BB962C8B-B14F-4D97-AF65-F5344CB8AC3E}">
        <p14:creationId xmlns:p14="http://schemas.microsoft.com/office/powerpoint/2010/main" val="19204021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4BA93FE-3503-4DAA-8724-7FF481ECD2C6}" type="slidenum">
              <a:rPr lang="en-US" altLang="en-US" smtClean="0"/>
              <a:pPr>
                <a:spcBef>
                  <a:spcPct val="0"/>
                </a:spcBef>
              </a:pPr>
              <a:t>7</a:t>
            </a:fld>
            <a:endParaRPr lang="en-US" altLang="en-US" dirty="0"/>
          </a:p>
        </p:txBody>
      </p:sp>
      <p:sp>
        <p:nvSpPr>
          <p:cNvPr id="9219" name="Rectangle 2"/>
          <p:cNvSpPr>
            <a:spLocks noChangeArrowheads="1"/>
          </p:cNvSpPr>
          <p:nvPr/>
        </p:nvSpPr>
        <p:spPr bwMode="auto">
          <a:xfrm>
            <a:off x="3971925" y="0"/>
            <a:ext cx="3038475" cy="46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endParaRPr lang="en-US" altLang="en-US" sz="2400" dirty="0">
              <a:solidFill>
                <a:schemeClr val="bg2"/>
              </a:solidFill>
            </a:endParaRPr>
          </a:p>
        </p:txBody>
      </p:sp>
      <p:sp>
        <p:nvSpPr>
          <p:cNvPr id="9220" name="Rectangle 3"/>
          <p:cNvSpPr>
            <a:spLocks noChangeArrowheads="1"/>
          </p:cNvSpPr>
          <p:nvPr/>
        </p:nvSpPr>
        <p:spPr bwMode="auto">
          <a:xfrm>
            <a:off x="3971925" y="8831263"/>
            <a:ext cx="3038475" cy="465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19412" tIns="0" rIns="19412" bIns="0" anchor="b"/>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lgn="r">
              <a:spcBef>
                <a:spcPct val="0"/>
              </a:spcBef>
            </a:pPr>
            <a:r>
              <a:rPr lang="en-US" altLang="en-US" sz="1000" i="1" dirty="0"/>
              <a:t>5</a:t>
            </a:r>
          </a:p>
        </p:txBody>
      </p:sp>
      <p:sp>
        <p:nvSpPr>
          <p:cNvPr id="9221" name="Rectangle 4"/>
          <p:cNvSpPr>
            <a:spLocks noChangeArrowheads="1"/>
          </p:cNvSpPr>
          <p:nvPr/>
        </p:nvSpPr>
        <p:spPr bwMode="auto">
          <a:xfrm>
            <a:off x="0" y="8831263"/>
            <a:ext cx="3038475" cy="465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endParaRPr lang="en-US" altLang="en-US" sz="2400" dirty="0">
              <a:solidFill>
                <a:schemeClr val="bg2"/>
              </a:solidFill>
            </a:endParaRPr>
          </a:p>
        </p:txBody>
      </p:sp>
      <p:sp>
        <p:nvSpPr>
          <p:cNvPr id="9222" name="Rectangle 5"/>
          <p:cNvSpPr>
            <a:spLocks noChangeArrowheads="1"/>
          </p:cNvSpPr>
          <p:nvPr/>
        </p:nvSpPr>
        <p:spPr bwMode="auto">
          <a:xfrm>
            <a:off x="0" y="0"/>
            <a:ext cx="3038475" cy="46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endParaRPr lang="en-US" altLang="en-US" sz="2400" dirty="0">
              <a:solidFill>
                <a:schemeClr val="bg2"/>
              </a:solidFill>
            </a:endParaRPr>
          </a:p>
        </p:txBody>
      </p:sp>
      <p:sp>
        <p:nvSpPr>
          <p:cNvPr id="9223" name="Rectangle 6"/>
          <p:cNvSpPr>
            <a:spLocks noGrp="1" noRot="1" noChangeAspect="1" noChangeArrowheads="1" noTextEdit="1"/>
          </p:cNvSpPr>
          <p:nvPr>
            <p:ph type="sldImg"/>
          </p:nvPr>
        </p:nvSpPr>
        <p:spPr>
          <a:xfrm>
            <a:off x="423863" y="706438"/>
            <a:ext cx="6162675" cy="3467100"/>
          </a:xfrm>
          <a:ln w="12700" cap="flat">
            <a:solidFill>
              <a:schemeClr val="tx1"/>
            </a:solidFill>
          </a:ln>
        </p:spPr>
      </p:sp>
      <p:sp>
        <p:nvSpPr>
          <p:cNvPr id="2" name="Notes Placeholder 1"/>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614477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Mean age was 71 (no </a:t>
            </a:r>
            <a:r>
              <a:rPr lang="en-US" dirty="0" err="1"/>
              <a:t>abx</a:t>
            </a:r>
            <a:r>
              <a:rPr lang="en-US" dirty="0"/>
              <a:t>), 73 (</a:t>
            </a:r>
            <a:r>
              <a:rPr lang="en-US" dirty="0" err="1"/>
              <a:t>abx</a:t>
            </a:r>
            <a:r>
              <a:rPr lang="en-US" dirty="0"/>
              <a:t>)</a:t>
            </a:r>
          </a:p>
          <a:p>
            <a:r>
              <a:rPr lang="en-US" dirty="0"/>
              <a:t>Median BNP was 1099, 927</a:t>
            </a:r>
          </a:p>
          <a:p>
            <a:endParaRPr lang="en-US" dirty="0"/>
          </a:p>
          <a:p>
            <a:r>
              <a:rPr lang="en-US" dirty="0"/>
              <a:t>1.7L average volume from antibiotic infusions alone</a:t>
            </a:r>
          </a:p>
        </p:txBody>
      </p:sp>
      <p:sp>
        <p:nvSpPr>
          <p:cNvPr id="4" name="Slide Number Placeholder 3"/>
          <p:cNvSpPr>
            <a:spLocks noGrp="1"/>
          </p:cNvSpPr>
          <p:nvPr>
            <p:ph type="sldNum" sz="quarter" idx="5"/>
          </p:nvPr>
        </p:nvSpPr>
        <p:spPr/>
        <p:txBody>
          <a:bodyPr/>
          <a:lstStyle/>
          <a:p>
            <a:fld id="{E6FA3B3E-CCD8-D24E-BA57-70531E66C37A}" type="slidenum">
              <a:rPr lang="en-US" smtClean="0"/>
              <a:pPr/>
              <a:t>8</a:t>
            </a:fld>
            <a:endParaRPr lang="en-US"/>
          </a:p>
        </p:txBody>
      </p:sp>
    </p:spTree>
    <p:extLst>
      <p:ext uri="{BB962C8B-B14F-4D97-AF65-F5344CB8AC3E}">
        <p14:creationId xmlns:p14="http://schemas.microsoft.com/office/powerpoint/2010/main" val="3752979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 </a:t>
            </a:r>
            <a:r>
              <a:rPr lang="en-US" dirty="0" err="1"/>
              <a:t>Emeran</a:t>
            </a:r>
            <a:r>
              <a:rPr lang="en-US" dirty="0"/>
              <a:t> Mayer- professor</a:t>
            </a:r>
            <a:r>
              <a:rPr lang="en-US" baseline="0" dirty="0"/>
              <a:t> of psychiatry and medicine here at UCLA</a:t>
            </a:r>
          </a:p>
          <a:p>
            <a:r>
              <a:rPr lang="en-US" dirty="0"/>
              <a:t>Mayer thinks the bacteria in our digestive systems may help mold brain structure as we're growing up, and possibly influence our moods, behavior and feelings when we're adults. </a:t>
            </a:r>
          </a:p>
          <a:p>
            <a:endParaRPr lang="en-US" dirty="0"/>
          </a:p>
          <a:p>
            <a:r>
              <a:rPr lang="en-US" dirty="0"/>
              <a:t>Mayer found that the connections between brain regions differed depending on which species of bacteria dominated a person's gut. That suggests that the specific mix of microbes in our guts might help determine what kinds of brains we have — how our brain circuits develop and how they're wired.</a:t>
            </a:r>
          </a:p>
          <a:p>
            <a:endParaRPr lang="en-US" dirty="0"/>
          </a:p>
          <a:p>
            <a:r>
              <a:rPr lang="en-US" dirty="0"/>
              <a:t>One experiment involved replacing the gut bacteria of anxious mice with bacteria from fearless mice.</a:t>
            </a:r>
          </a:p>
          <a:p>
            <a:r>
              <a:rPr lang="en-US" dirty="0"/>
              <a:t>"The mice became less anxious, more gregarious," says </a:t>
            </a:r>
            <a:r>
              <a:rPr lang="en-US" dirty="0">
                <a:hlinkClick r:id="rId3"/>
              </a:rPr>
              <a:t>Stephen Collins</a:t>
            </a:r>
            <a:r>
              <a:rPr lang="en-US" dirty="0"/>
              <a:t> of McMaster University in Hamilton, Ontario, who led a team that conducted the </a:t>
            </a:r>
            <a:r>
              <a:rPr lang="en-US" dirty="0">
                <a:hlinkClick r:id="rId4"/>
              </a:rPr>
              <a:t>research</a:t>
            </a:r>
            <a:r>
              <a:rPr lang="en-US" dirty="0"/>
              <a:t>.</a:t>
            </a:r>
          </a:p>
          <a:p>
            <a:r>
              <a:rPr lang="en-US" dirty="0"/>
              <a:t>It worked the other way around, too — bold mice became timid when they got the microbes of anxious ones. And aggressive mice calmed down when the scientists altered their microbes by changing their diet, feeding them probiotics or dosing them with antibiotics.</a:t>
            </a:r>
          </a:p>
          <a:p>
            <a:endParaRPr lang="en-US" dirty="0"/>
          </a:p>
          <a:p>
            <a:r>
              <a:rPr lang="en-US" dirty="0"/>
              <a:t>A big nerve known as the </a:t>
            </a:r>
            <a:r>
              <a:rPr lang="en-US" dirty="0" err="1"/>
              <a:t>vagus</a:t>
            </a:r>
            <a:r>
              <a:rPr lang="en-US" dirty="0"/>
              <a:t> nerve, which runs all the way from the brain to the abdomen, was a prime suspect. And when researchers in Ireland cut the </a:t>
            </a:r>
            <a:r>
              <a:rPr lang="en-US" dirty="0" err="1"/>
              <a:t>vagus</a:t>
            </a:r>
            <a:r>
              <a:rPr lang="en-US" dirty="0"/>
              <a:t> nerve in mice, they no longer saw the </a:t>
            </a:r>
            <a:r>
              <a:rPr lang="en-US" dirty="0">
                <a:hlinkClick r:id="rId5"/>
              </a:rPr>
              <a:t>brain respond</a:t>
            </a:r>
            <a:r>
              <a:rPr lang="en-US" dirty="0"/>
              <a:t> to changes in the gut.</a:t>
            </a:r>
          </a:p>
          <a:p>
            <a:endParaRPr lang="en-US" dirty="0"/>
          </a:p>
        </p:txBody>
      </p:sp>
      <p:sp>
        <p:nvSpPr>
          <p:cNvPr id="4" name="Slide Number Placeholder 3"/>
          <p:cNvSpPr>
            <a:spLocks noGrp="1"/>
          </p:cNvSpPr>
          <p:nvPr>
            <p:ph type="sldNum" sz="quarter" idx="10"/>
          </p:nvPr>
        </p:nvSpPr>
        <p:spPr/>
        <p:txBody>
          <a:bodyPr/>
          <a:lstStyle/>
          <a:p>
            <a:fld id="{068D6F60-8026-8C4C-91AB-C13282840E57}" type="slidenum">
              <a:rPr lang="en-US" smtClean="0"/>
              <a:t>9</a:t>
            </a:fld>
            <a:endParaRPr lang="en-US"/>
          </a:p>
        </p:txBody>
      </p:sp>
    </p:spTree>
    <p:extLst>
      <p:ext uri="{BB962C8B-B14F-4D97-AF65-F5344CB8AC3E}">
        <p14:creationId xmlns:p14="http://schemas.microsoft.com/office/powerpoint/2010/main" val="15237052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CD88C-AC28-D319-2B1C-CFC4D276DBD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778EE19-96E5-99BF-B791-8C3B80C45A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712453C-607C-18B1-7DC6-1AB040C2DBD7}"/>
              </a:ext>
            </a:extLst>
          </p:cNvPr>
          <p:cNvSpPr>
            <a:spLocks noGrp="1"/>
          </p:cNvSpPr>
          <p:nvPr>
            <p:ph type="dt" sz="half" idx="10"/>
          </p:nvPr>
        </p:nvSpPr>
        <p:spPr/>
        <p:txBody>
          <a:bodyPr/>
          <a:lstStyle/>
          <a:p>
            <a:fld id="{AED1D419-E1A5-614C-9EE7-2378FA231A72}" type="datetimeFigureOut">
              <a:rPr lang="en-US" smtClean="0"/>
              <a:t>7/19/22</a:t>
            </a:fld>
            <a:endParaRPr lang="en-US"/>
          </a:p>
        </p:txBody>
      </p:sp>
      <p:sp>
        <p:nvSpPr>
          <p:cNvPr id="5" name="Footer Placeholder 4">
            <a:extLst>
              <a:ext uri="{FF2B5EF4-FFF2-40B4-BE49-F238E27FC236}">
                <a16:creationId xmlns:a16="http://schemas.microsoft.com/office/drawing/2014/main" id="{95B46FA1-4D37-A019-1807-3ED1243646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6B8B44-9919-3EC5-5F52-CC72F9681BBF}"/>
              </a:ext>
            </a:extLst>
          </p:cNvPr>
          <p:cNvSpPr>
            <a:spLocks noGrp="1"/>
          </p:cNvSpPr>
          <p:nvPr>
            <p:ph type="sldNum" sz="quarter" idx="12"/>
          </p:nvPr>
        </p:nvSpPr>
        <p:spPr/>
        <p:txBody>
          <a:bodyPr/>
          <a:lstStyle/>
          <a:p>
            <a:fld id="{4C5FA2F6-786A-1244-ABAD-2686DF5CE37A}" type="slidenum">
              <a:rPr lang="en-US" smtClean="0"/>
              <a:t>‹#›</a:t>
            </a:fld>
            <a:endParaRPr lang="en-US"/>
          </a:p>
        </p:txBody>
      </p:sp>
    </p:spTree>
    <p:extLst>
      <p:ext uri="{BB962C8B-B14F-4D97-AF65-F5344CB8AC3E}">
        <p14:creationId xmlns:p14="http://schemas.microsoft.com/office/powerpoint/2010/main" val="4804393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185E1-E7BA-D65D-BF5D-C340CF57D99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41F608B-8FB2-7070-6048-B91578DF92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45894F-D48F-EB37-BC0B-6CC7F2A6ECC6}"/>
              </a:ext>
            </a:extLst>
          </p:cNvPr>
          <p:cNvSpPr>
            <a:spLocks noGrp="1"/>
          </p:cNvSpPr>
          <p:nvPr>
            <p:ph type="dt" sz="half" idx="10"/>
          </p:nvPr>
        </p:nvSpPr>
        <p:spPr/>
        <p:txBody>
          <a:bodyPr/>
          <a:lstStyle/>
          <a:p>
            <a:fld id="{AED1D419-E1A5-614C-9EE7-2378FA231A72}" type="datetimeFigureOut">
              <a:rPr lang="en-US" smtClean="0"/>
              <a:t>7/19/22</a:t>
            </a:fld>
            <a:endParaRPr lang="en-US"/>
          </a:p>
        </p:txBody>
      </p:sp>
      <p:sp>
        <p:nvSpPr>
          <p:cNvPr id="5" name="Footer Placeholder 4">
            <a:extLst>
              <a:ext uri="{FF2B5EF4-FFF2-40B4-BE49-F238E27FC236}">
                <a16:creationId xmlns:a16="http://schemas.microsoft.com/office/drawing/2014/main" id="{65720670-E6A5-5198-59CD-50CE35923B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37609A-74DB-F09E-D921-6AA57F50B134}"/>
              </a:ext>
            </a:extLst>
          </p:cNvPr>
          <p:cNvSpPr>
            <a:spLocks noGrp="1"/>
          </p:cNvSpPr>
          <p:nvPr>
            <p:ph type="sldNum" sz="quarter" idx="12"/>
          </p:nvPr>
        </p:nvSpPr>
        <p:spPr/>
        <p:txBody>
          <a:bodyPr/>
          <a:lstStyle/>
          <a:p>
            <a:fld id="{4C5FA2F6-786A-1244-ABAD-2686DF5CE37A}" type="slidenum">
              <a:rPr lang="en-US" smtClean="0"/>
              <a:t>‹#›</a:t>
            </a:fld>
            <a:endParaRPr lang="en-US"/>
          </a:p>
        </p:txBody>
      </p:sp>
    </p:spTree>
    <p:extLst>
      <p:ext uri="{BB962C8B-B14F-4D97-AF65-F5344CB8AC3E}">
        <p14:creationId xmlns:p14="http://schemas.microsoft.com/office/powerpoint/2010/main" val="5348167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F87CA2-D69C-F06D-F9E5-68F4C598D6A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92FFD08-0490-D195-755B-4130BFC7D79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439D20-43AD-2A72-B949-ADB13D71FAEC}"/>
              </a:ext>
            </a:extLst>
          </p:cNvPr>
          <p:cNvSpPr>
            <a:spLocks noGrp="1"/>
          </p:cNvSpPr>
          <p:nvPr>
            <p:ph type="dt" sz="half" idx="10"/>
          </p:nvPr>
        </p:nvSpPr>
        <p:spPr/>
        <p:txBody>
          <a:bodyPr/>
          <a:lstStyle/>
          <a:p>
            <a:fld id="{AED1D419-E1A5-614C-9EE7-2378FA231A72}" type="datetimeFigureOut">
              <a:rPr lang="en-US" smtClean="0"/>
              <a:t>7/19/22</a:t>
            </a:fld>
            <a:endParaRPr lang="en-US"/>
          </a:p>
        </p:txBody>
      </p:sp>
      <p:sp>
        <p:nvSpPr>
          <p:cNvPr id="5" name="Footer Placeholder 4">
            <a:extLst>
              <a:ext uri="{FF2B5EF4-FFF2-40B4-BE49-F238E27FC236}">
                <a16:creationId xmlns:a16="http://schemas.microsoft.com/office/drawing/2014/main" id="{6B451FAF-383A-CE71-7875-89C83212D6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F15E34-D32A-004B-1C4B-C7B8B84457EC}"/>
              </a:ext>
            </a:extLst>
          </p:cNvPr>
          <p:cNvSpPr>
            <a:spLocks noGrp="1"/>
          </p:cNvSpPr>
          <p:nvPr>
            <p:ph type="sldNum" sz="quarter" idx="12"/>
          </p:nvPr>
        </p:nvSpPr>
        <p:spPr/>
        <p:txBody>
          <a:bodyPr/>
          <a:lstStyle/>
          <a:p>
            <a:fld id="{4C5FA2F6-786A-1244-ABAD-2686DF5CE37A}" type="slidenum">
              <a:rPr lang="en-US" smtClean="0"/>
              <a:t>‹#›</a:t>
            </a:fld>
            <a:endParaRPr lang="en-US"/>
          </a:p>
        </p:txBody>
      </p:sp>
    </p:spTree>
    <p:extLst>
      <p:ext uri="{BB962C8B-B14F-4D97-AF65-F5344CB8AC3E}">
        <p14:creationId xmlns:p14="http://schemas.microsoft.com/office/powerpoint/2010/main" val="26013423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993EEC8E-C5CF-40DF-832D-5BCB0E209B98}" type="slidenum">
              <a:rPr lang="en-US" smtClean="0"/>
              <a:t>‹#›</a:t>
            </a:fld>
            <a:endParaRPr lang="en-US" dirty="0"/>
          </a:p>
        </p:txBody>
      </p:sp>
      <p:sp>
        <p:nvSpPr>
          <p:cNvPr id="12" name="Title 1"/>
          <p:cNvSpPr>
            <a:spLocks noGrp="1"/>
          </p:cNvSpPr>
          <p:nvPr>
            <p:ph type="title"/>
          </p:nvPr>
        </p:nvSpPr>
        <p:spPr>
          <a:xfrm>
            <a:off x="0" y="0"/>
            <a:ext cx="12192000" cy="806824"/>
          </a:xfrm>
        </p:spPr>
        <p:txBody>
          <a:bodyPr anchor="b">
            <a:noAutofit/>
          </a:bodyPr>
          <a:lstStyle>
            <a:lvl1pPr>
              <a:defRPr sz="3530"/>
            </a:lvl1pPr>
          </a:lstStyle>
          <a:p>
            <a:r>
              <a:rPr lang="en-US" dirty="0"/>
              <a:t>Click to edit Master title style</a:t>
            </a:r>
          </a:p>
        </p:txBody>
      </p:sp>
      <p:sp>
        <p:nvSpPr>
          <p:cNvPr id="8" name="Content Placeholder 2"/>
          <p:cNvSpPr>
            <a:spLocks noGrp="1"/>
          </p:cNvSpPr>
          <p:nvPr>
            <p:ph idx="1"/>
          </p:nvPr>
        </p:nvSpPr>
        <p:spPr>
          <a:xfrm>
            <a:off x="609600" y="1008531"/>
            <a:ext cx="10972800" cy="470646"/>
          </a:xfrm>
        </p:spPr>
        <p:txBody>
          <a:bodyPr/>
          <a:lstStyle>
            <a:lvl1pPr>
              <a:defRPr sz="2471"/>
            </a:lvl1pPr>
            <a:lvl2pPr>
              <a:defRPr sz="2118"/>
            </a:lvl2pPr>
            <a:lvl3pPr>
              <a:defRPr sz="1765"/>
            </a:lvl3pPr>
            <a:lvl4pPr>
              <a:defRPr sz="1765"/>
            </a:lvl4pPr>
            <a:lvl5pPr>
              <a:defRPr sz="158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p:cNvSpPr>
            <a:spLocks noGrp="1"/>
          </p:cNvSpPr>
          <p:nvPr>
            <p:ph idx="14"/>
          </p:nvPr>
        </p:nvSpPr>
        <p:spPr>
          <a:xfrm>
            <a:off x="601982" y="1535874"/>
            <a:ext cx="10972800" cy="470646"/>
          </a:xfrm>
        </p:spPr>
        <p:txBody>
          <a:bodyPr/>
          <a:lstStyle>
            <a:lvl1pPr>
              <a:defRPr sz="2471"/>
            </a:lvl1pPr>
            <a:lvl2pPr>
              <a:defRPr sz="2118"/>
            </a:lvl2pPr>
            <a:lvl3pPr>
              <a:defRPr sz="1765"/>
            </a:lvl3pPr>
            <a:lvl4pPr>
              <a:defRPr sz="1765"/>
            </a:lvl4pPr>
            <a:lvl5pPr>
              <a:defRPr sz="158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idx="15"/>
          </p:nvPr>
        </p:nvSpPr>
        <p:spPr>
          <a:xfrm>
            <a:off x="601982" y="2092652"/>
            <a:ext cx="10972800" cy="470646"/>
          </a:xfrm>
        </p:spPr>
        <p:txBody>
          <a:bodyPr/>
          <a:lstStyle>
            <a:lvl1pPr>
              <a:defRPr sz="2471"/>
            </a:lvl1pPr>
            <a:lvl2pPr>
              <a:defRPr sz="2118"/>
            </a:lvl2pPr>
            <a:lvl3pPr>
              <a:defRPr sz="1765"/>
            </a:lvl3pPr>
            <a:lvl4pPr>
              <a:defRPr sz="1765"/>
            </a:lvl4pPr>
            <a:lvl5pPr>
              <a:defRPr sz="158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idx="16"/>
          </p:nvPr>
        </p:nvSpPr>
        <p:spPr>
          <a:xfrm>
            <a:off x="601982" y="2649430"/>
            <a:ext cx="10972800" cy="470646"/>
          </a:xfrm>
        </p:spPr>
        <p:txBody>
          <a:bodyPr/>
          <a:lstStyle>
            <a:lvl1pPr>
              <a:defRPr sz="2471"/>
            </a:lvl1pPr>
            <a:lvl2pPr>
              <a:defRPr sz="2118"/>
            </a:lvl2pPr>
            <a:lvl3pPr>
              <a:defRPr sz="1765"/>
            </a:lvl3pPr>
            <a:lvl4pPr>
              <a:defRPr sz="1765"/>
            </a:lvl4pPr>
            <a:lvl5pPr>
              <a:defRPr sz="158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2"/>
          <p:cNvSpPr>
            <a:spLocks noGrp="1"/>
          </p:cNvSpPr>
          <p:nvPr>
            <p:ph idx="17"/>
          </p:nvPr>
        </p:nvSpPr>
        <p:spPr>
          <a:xfrm>
            <a:off x="601982" y="3231171"/>
            <a:ext cx="10972800" cy="470646"/>
          </a:xfrm>
        </p:spPr>
        <p:txBody>
          <a:bodyPr/>
          <a:lstStyle>
            <a:lvl1pPr>
              <a:defRPr sz="2471"/>
            </a:lvl1pPr>
            <a:lvl2pPr>
              <a:defRPr sz="2118"/>
            </a:lvl2pPr>
            <a:lvl3pPr>
              <a:defRPr sz="1765"/>
            </a:lvl3pPr>
            <a:lvl4pPr>
              <a:defRPr sz="1765"/>
            </a:lvl4pPr>
            <a:lvl5pPr>
              <a:defRPr sz="158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idx="18"/>
          </p:nvPr>
        </p:nvSpPr>
        <p:spPr>
          <a:xfrm>
            <a:off x="601982" y="3812911"/>
            <a:ext cx="10972800" cy="470646"/>
          </a:xfrm>
        </p:spPr>
        <p:txBody>
          <a:bodyPr/>
          <a:lstStyle>
            <a:lvl1pPr>
              <a:defRPr sz="2471"/>
            </a:lvl1pPr>
            <a:lvl2pPr>
              <a:defRPr sz="2118"/>
            </a:lvl2pPr>
            <a:lvl3pPr>
              <a:defRPr sz="1765"/>
            </a:lvl3pPr>
            <a:lvl4pPr>
              <a:defRPr sz="1765"/>
            </a:lvl4pPr>
            <a:lvl5pPr>
              <a:defRPr sz="158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idx="19"/>
          </p:nvPr>
        </p:nvSpPr>
        <p:spPr>
          <a:xfrm>
            <a:off x="646545" y="4394652"/>
            <a:ext cx="10972800" cy="470646"/>
          </a:xfrm>
        </p:spPr>
        <p:txBody>
          <a:bodyPr/>
          <a:lstStyle>
            <a:lvl1pPr>
              <a:defRPr sz="2471"/>
            </a:lvl1pPr>
            <a:lvl2pPr>
              <a:defRPr sz="2118"/>
            </a:lvl2pPr>
            <a:lvl3pPr>
              <a:defRPr sz="1765"/>
            </a:lvl3pPr>
            <a:lvl4pPr>
              <a:defRPr sz="1765"/>
            </a:lvl4pPr>
            <a:lvl5pPr>
              <a:defRPr sz="158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p:cNvSpPr>
            <a:spLocks noGrp="1"/>
          </p:cNvSpPr>
          <p:nvPr>
            <p:ph idx="20"/>
          </p:nvPr>
        </p:nvSpPr>
        <p:spPr>
          <a:xfrm>
            <a:off x="638927" y="4921996"/>
            <a:ext cx="10972800" cy="470646"/>
          </a:xfrm>
        </p:spPr>
        <p:txBody>
          <a:bodyPr/>
          <a:lstStyle>
            <a:lvl1pPr>
              <a:defRPr sz="2471"/>
            </a:lvl1pPr>
            <a:lvl2pPr>
              <a:defRPr sz="2118"/>
            </a:lvl2pPr>
            <a:lvl3pPr>
              <a:defRPr sz="1765"/>
            </a:lvl3pPr>
            <a:lvl4pPr>
              <a:defRPr sz="1765"/>
            </a:lvl4pPr>
            <a:lvl5pPr>
              <a:defRPr sz="158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2"/>
          <p:cNvSpPr>
            <a:spLocks noGrp="1"/>
          </p:cNvSpPr>
          <p:nvPr>
            <p:ph idx="21"/>
          </p:nvPr>
        </p:nvSpPr>
        <p:spPr>
          <a:xfrm>
            <a:off x="638927" y="5478773"/>
            <a:ext cx="10972800" cy="470646"/>
          </a:xfrm>
        </p:spPr>
        <p:txBody>
          <a:bodyPr/>
          <a:lstStyle>
            <a:lvl1pPr>
              <a:defRPr sz="2471"/>
            </a:lvl1pPr>
            <a:lvl2pPr>
              <a:defRPr sz="2118"/>
            </a:lvl2pPr>
            <a:lvl3pPr>
              <a:defRPr sz="1765"/>
            </a:lvl3pPr>
            <a:lvl4pPr>
              <a:defRPr sz="1765"/>
            </a:lvl4pPr>
            <a:lvl5pPr>
              <a:defRPr sz="158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2"/>
          <p:cNvSpPr>
            <a:spLocks noGrp="1"/>
          </p:cNvSpPr>
          <p:nvPr>
            <p:ph idx="22"/>
          </p:nvPr>
        </p:nvSpPr>
        <p:spPr>
          <a:xfrm>
            <a:off x="638927" y="6035551"/>
            <a:ext cx="10972800" cy="470646"/>
          </a:xfrm>
        </p:spPr>
        <p:txBody>
          <a:bodyPr/>
          <a:lstStyle>
            <a:lvl1pPr>
              <a:defRPr sz="2471"/>
            </a:lvl1pPr>
            <a:lvl2pPr>
              <a:defRPr sz="2118"/>
            </a:lvl2pPr>
            <a:lvl3pPr>
              <a:defRPr sz="1765"/>
            </a:lvl3pPr>
            <a:lvl4pPr>
              <a:defRPr sz="1765"/>
            </a:lvl4pPr>
            <a:lvl5pPr>
              <a:defRPr sz="158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Content Placeholder 2"/>
          <p:cNvSpPr>
            <a:spLocks noGrp="1"/>
          </p:cNvSpPr>
          <p:nvPr>
            <p:ph idx="23"/>
          </p:nvPr>
        </p:nvSpPr>
        <p:spPr>
          <a:xfrm>
            <a:off x="638927" y="6617292"/>
            <a:ext cx="10972800" cy="470646"/>
          </a:xfrm>
        </p:spPr>
        <p:txBody>
          <a:bodyPr/>
          <a:lstStyle>
            <a:lvl1pPr>
              <a:defRPr sz="2471"/>
            </a:lvl1pPr>
            <a:lvl2pPr>
              <a:defRPr sz="2118"/>
            </a:lvl2pPr>
            <a:lvl3pPr>
              <a:defRPr sz="1765"/>
            </a:lvl3pPr>
            <a:lvl4pPr>
              <a:defRPr sz="1765"/>
            </a:lvl4pPr>
            <a:lvl5pPr>
              <a:defRPr sz="158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Content Placeholder 2"/>
          <p:cNvSpPr>
            <a:spLocks noGrp="1"/>
          </p:cNvSpPr>
          <p:nvPr>
            <p:ph idx="24"/>
          </p:nvPr>
        </p:nvSpPr>
        <p:spPr>
          <a:xfrm>
            <a:off x="638927" y="7199033"/>
            <a:ext cx="10972800" cy="470646"/>
          </a:xfrm>
        </p:spPr>
        <p:txBody>
          <a:bodyPr/>
          <a:lstStyle>
            <a:lvl1pPr>
              <a:defRPr sz="2471"/>
            </a:lvl1pPr>
            <a:lvl2pPr>
              <a:defRPr sz="2118"/>
            </a:lvl2pPr>
            <a:lvl3pPr>
              <a:defRPr sz="1765"/>
            </a:lvl3pPr>
            <a:lvl4pPr>
              <a:defRPr sz="1765"/>
            </a:lvl4pPr>
            <a:lvl5pPr>
              <a:defRPr sz="158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40461531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600" y="273494"/>
            <a:ext cx="10972364" cy="1144800"/>
          </a:xfrm>
          <a:prstGeom prst="rect">
            <a:avLst/>
          </a:prstGeom>
        </p:spPr>
        <p:txBody>
          <a:bodyPr lIns="0" tIns="0" rIns="0" bIns="0" anchor="ctr"/>
          <a:lstStyle/>
          <a:p>
            <a:pPr algn="ctr"/>
            <a:endParaRPr lang="en-US" sz="3883" b="0" strike="noStrike" spc="-1">
              <a:latin typeface="Arial"/>
            </a:endParaRPr>
          </a:p>
        </p:txBody>
      </p:sp>
      <p:sp>
        <p:nvSpPr>
          <p:cNvPr id="3" name="PlaceHolder 2"/>
          <p:cNvSpPr>
            <a:spLocks noGrp="1"/>
          </p:cNvSpPr>
          <p:nvPr>
            <p:ph type="subTitle"/>
          </p:nvPr>
        </p:nvSpPr>
        <p:spPr>
          <a:xfrm>
            <a:off x="609600" y="1604753"/>
            <a:ext cx="10972364" cy="3977259"/>
          </a:xfrm>
          <a:prstGeom prst="rect">
            <a:avLst/>
          </a:prstGeom>
        </p:spPr>
        <p:txBody>
          <a:bodyPr lIns="0" tIns="0" rIns="0" bIns="0" anchor="ctr"/>
          <a:lstStyle/>
          <a:p>
            <a:pPr algn="ctr"/>
            <a:endParaRPr lang="en-US" sz="2824" b="0" strike="noStrike" spc="-1">
              <a:latin typeface="Arial"/>
            </a:endParaRPr>
          </a:p>
        </p:txBody>
      </p:sp>
    </p:spTree>
    <p:extLst>
      <p:ext uri="{BB962C8B-B14F-4D97-AF65-F5344CB8AC3E}">
        <p14:creationId xmlns:p14="http://schemas.microsoft.com/office/powerpoint/2010/main" val="176086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7734A-0307-06EE-D527-2B5D5AD506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FC40FD-C34B-5328-712F-EC67ABAD75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7C4D71-553E-4015-7C27-7792D0EA8181}"/>
              </a:ext>
            </a:extLst>
          </p:cNvPr>
          <p:cNvSpPr>
            <a:spLocks noGrp="1"/>
          </p:cNvSpPr>
          <p:nvPr>
            <p:ph type="dt" sz="half" idx="10"/>
          </p:nvPr>
        </p:nvSpPr>
        <p:spPr/>
        <p:txBody>
          <a:bodyPr/>
          <a:lstStyle/>
          <a:p>
            <a:fld id="{AED1D419-E1A5-614C-9EE7-2378FA231A72}" type="datetimeFigureOut">
              <a:rPr lang="en-US" smtClean="0"/>
              <a:t>7/19/22</a:t>
            </a:fld>
            <a:endParaRPr lang="en-US"/>
          </a:p>
        </p:txBody>
      </p:sp>
      <p:sp>
        <p:nvSpPr>
          <p:cNvPr id="5" name="Footer Placeholder 4">
            <a:extLst>
              <a:ext uri="{FF2B5EF4-FFF2-40B4-BE49-F238E27FC236}">
                <a16:creationId xmlns:a16="http://schemas.microsoft.com/office/drawing/2014/main" id="{DE5783BA-7092-18F6-37A9-2A1B7F5E1C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32D5D6-C986-E92A-ABE2-E43E2DE8680C}"/>
              </a:ext>
            </a:extLst>
          </p:cNvPr>
          <p:cNvSpPr>
            <a:spLocks noGrp="1"/>
          </p:cNvSpPr>
          <p:nvPr>
            <p:ph type="sldNum" sz="quarter" idx="12"/>
          </p:nvPr>
        </p:nvSpPr>
        <p:spPr/>
        <p:txBody>
          <a:bodyPr/>
          <a:lstStyle/>
          <a:p>
            <a:fld id="{4C5FA2F6-786A-1244-ABAD-2686DF5CE37A}" type="slidenum">
              <a:rPr lang="en-US" smtClean="0"/>
              <a:t>‹#›</a:t>
            </a:fld>
            <a:endParaRPr lang="en-US"/>
          </a:p>
        </p:txBody>
      </p:sp>
    </p:spTree>
    <p:extLst>
      <p:ext uri="{BB962C8B-B14F-4D97-AF65-F5344CB8AC3E}">
        <p14:creationId xmlns:p14="http://schemas.microsoft.com/office/powerpoint/2010/main" val="24696678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99244-2C1E-79A9-6121-5D8433332B9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54E6DE-DEDC-C2DD-9118-EDBDF9DA08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A618BE2-41CD-466D-FDB6-4B70562C7350}"/>
              </a:ext>
            </a:extLst>
          </p:cNvPr>
          <p:cNvSpPr>
            <a:spLocks noGrp="1"/>
          </p:cNvSpPr>
          <p:nvPr>
            <p:ph type="dt" sz="half" idx="10"/>
          </p:nvPr>
        </p:nvSpPr>
        <p:spPr/>
        <p:txBody>
          <a:bodyPr/>
          <a:lstStyle/>
          <a:p>
            <a:fld id="{AED1D419-E1A5-614C-9EE7-2378FA231A72}" type="datetimeFigureOut">
              <a:rPr lang="en-US" smtClean="0"/>
              <a:t>7/19/22</a:t>
            </a:fld>
            <a:endParaRPr lang="en-US"/>
          </a:p>
        </p:txBody>
      </p:sp>
      <p:sp>
        <p:nvSpPr>
          <p:cNvPr id="5" name="Footer Placeholder 4">
            <a:extLst>
              <a:ext uri="{FF2B5EF4-FFF2-40B4-BE49-F238E27FC236}">
                <a16:creationId xmlns:a16="http://schemas.microsoft.com/office/drawing/2014/main" id="{A8A69874-74B1-DC91-066B-D0791C0843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2CC71-E1E1-7B1A-DDDA-340DA7DFDC35}"/>
              </a:ext>
            </a:extLst>
          </p:cNvPr>
          <p:cNvSpPr>
            <a:spLocks noGrp="1"/>
          </p:cNvSpPr>
          <p:nvPr>
            <p:ph type="sldNum" sz="quarter" idx="12"/>
          </p:nvPr>
        </p:nvSpPr>
        <p:spPr/>
        <p:txBody>
          <a:bodyPr/>
          <a:lstStyle/>
          <a:p>
            <a:fld id="{4C5FA2F6-786A-1244-ABAD-2686DF5CE37A}" type="slidenum">
              <a:rPr lang="en-US" smtClean="0"/>
              <a:t>‹#›</a:t>
            </a:fld>
            <a:endParaRPr lang="en-US"/>
          </a:p>
        </p:txBody>
      </p:sp>
    </p:spTree>
    <p:extLst>
      <p:ext uri="{BB962C8B-B14F-4D97-AF65-F5344CB8AC3E}">
        <p14:creationId xmlns:p14="http://schemas.microsoft.com/office/powerpoint/2010/main" val="16457299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01E69-37C5-2611-0AC6-09FB4CDE07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D36D8E-6AEF-AAD5-7D56-F068B872DCF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6C09140-C3EF-5186-8CD5-9350375023D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F40392A-C2DA-EB66-167D-1FB4EF721476}"/>
              </a:ext>
            </a:extLst>
          </p:cNvPr>
          <p:cNvSpPr>
            <a:spLocks noGrp="1"/>
          </p:cNvSpPr>
          <p:nvPr>
            <p:ph type="dt" sz="half" idx="10"/>
          </p:nvPr>
        </p:nvSpPr>
        <p:spPr/>
        <p:txBody>
          <a:bodyPr/>
          <a:lstStyle/>
          <a:p>
            <a:fld id="{AED1D419-E1A5-614C-9EE7-2378FA231A72}" type="datetimeFigureOut">
              <a:rPr lang="en-US" smtClean="0"/>
              <a:t>7/19/22</a:t>
            </a:fld>
            <a:endParaRPr lang="en-US"/>
          </a:p>
        </p:txBody>
      </p:sp>
      <p:sp>
        <p:nvSpPr>
          <p:cNvPr id="6" name="Footer Placeholder 5">
            <a:extLst>
              <a:ext uri="{FF2B5EF4-FFF2-40B4-BE49-F238E27FC236}">
                <a16:creationId xmlns:a16="http://schemas.microsoft.com/office/drawing/2014/main" id="{7D5DA049-F3F6-E23D-D1CA-148C2AFE42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6B36A9-B176-753C-B7DA-E6A4DED4506B}"/>
              </a:ext>
            </a:extLst>
          </p:cNvPr>
          <p:cNvSpPr>
            <a:spLocks noGrp="1"/>
          </p:cNvSpPr>
          <p:nvPr>
            <p:ph type="sldNum" sz="quarter" idx="12"/>
          </p:nvPr>
        </p:nvSpPr>
        <p:spPr/>
        <p:txBody>
          <a:bodyPr/>
          <a:lstStyle/>
          <a:p>
            <a:fld id="{4C5FA2F6-786A-1244-ABAD-2686DF5CE37A}" type="slidenum">
              <a:rPr lang="en-US" smtClean="0"/>
              <a:t>‹#›</a:t>
            </a:fld>
            <a:endParaRPr lang="en-US"/>
          </a:p>
        </p:txBody>
      </p:sp>
    </p:spTree>
    <p:extLst>
      <p:ext uri="{BB962C8B-B14F-4D97-AF65-F5344CB8AC3E}">
        <p14:creationId xmlns:p14="http://schemas.microsoft.com/office/powerpoint/2010/main" val="17305801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D4233-938A-51C7-7549-6A9202721A6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85AD7B-7347-E6DF-F9D0-B9F05B4C67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43F94A0-B4E0-B8DA-DDB7-089856B545B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4F5FBA9-995C-02EE-3431-213D495F261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ACA54C8-A912-BDCD-C0A1-FFF92782CFA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A2E465-EF5D-D2F8-D0DF-EB07F9144DCB}"/>
              </a:ext>
            </a:extLst>
          </p:cNvPr>
          <p:cNvSpPr>
            <a:spLocks noGrp="1"/>
          </p:cNvSpPr>
          <p:nvPr>
            <p:ph type="dt" sz="half" idx="10"/>
          </p:nvPr>
        </p:nvSpPr>
        <p:spPr/>
        <p:txBody>
          <a:bodyPr/>
          <a:lstStyle/>
          <a:p>
            <a:fld id="{AED1D419-E1A5-614C-9EE7-2378FA231A72}" type="datetimeFigureOut">
              <a:rPr lang="en-US" smtClean="0"/>
              <a:t>7/19/22</a:t>
            </a:fld>
            <a:endParaRPr lang="en-US"/>
          </a:p>
        </p:txBody>
      </p:sp>
      <p:sp>
        <p:nvSpPr>
          <p:cNvPr id="8" name="Footer Placeholder 7">
            <a:extLst>
              <a:ext uri="{FF2B5EF4-FFF2-40B4-BE49-F238E27FC236}">
                <a16:creationId xmlns:a16="http://schemas.microsoft.com/office/drawing/2014/main" id="{DC560124-215C-1FB5-24FF-9D0A41B0D76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8B24A50-4219-6E21-6983-FFD338699E63}"/>
              </a:ext>
            </a:extLst>
          </p:cNvPr>
          <p:cNvSpPr>
            <a:spLocks noGrp="1"/>
          </p:cNvSpPr>
          <p:nvPr>
            <p:ph type="sldNum" sz="quarter" idx="12"/>
          </p:nvPr>
        </p:nvSpPr>
        <p:spPr/>
        <p:txBody>
          <a:bodyPr/>
          <a:lstStyle/>
          <a:p>
            <a:fld id="{4C5FA2F6-786A-1244-ABAD-2686DF5CE37A}" type="slidenum">
              <a:rPr lang="en-US" smtClean="0"/>
              <a:t>‹#›</a:t>
            </a:fld>
            <a:endParaRPr lang="en-US"/>
          </a:p>
        </p:txBody>
      </p:sp>
    </p:spTree>
    <p:extLst>
      <p:ext uri="{BB962C8B-B14F-4D97-AF65-F5344CB8AC3E}">
        <p14:creationId xmlns:p14="http://schemas.microsoft.com/office/powerpoint/2010/main" val="31195570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8C59B-CE5E-77A1-1D7A-914CE5986A0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121C432-4B28-851D-EA4F-EDB51C607FDB}"/>
              </a:ext>
            </a:extLst>
          </p:cNvPr>
          <p:cNvSpPr>
            <a:spLocks noGrp="1"/>
          </p:cNvSpPr>
          <p:nvPr>
            <p:ph type="dt" sz="half" idx="10"/>
          </p:nvPr>
        </p:nvSpPr>
        <p:spPr/>
        <p:txBody>
          <a:bodyPr/>
          <a:lstStyle/>
          <a:p>
            <a:fld id="{AED1D419-E1A5-614C-9EE7-2378FA231A72}" type="datetimeFigureOut">
              <a:rPr lang="en-US" smtClean="0"/>
              <a:t>7/19/22</a:t>
            </a:fld>
            <a:endParaRPr lang="en-US"/>
          </a:p>
        </p:txBody>
      </p:sp>
      <p:sp>
        <p:nvSpPr>
          <p:cNvPr id="4" name="Footer Placeholder 3">
            <a:extLst>
              <a:ext uri="{FF2B5EF4-FFF2-40B4-BE49-F238E27FC236}">
                <a16:creationId xmlns:a16="http://schemas.microsoft.com/office/drawing/2014/main" id="{3AE172A1-2FE9-8991-FCDA-FCF98534E2B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9E2DA14-308A-1F70-21A7-728EE7BE19A3}"/>
              </a:ext>
            </a:extLst>
          </p:cNvPr>
          <p:cNvSpPr>
            <a:spLocks noGrp="1"/>
          </p:cNvSpPr>
          <p:nvPr>
            <p:ph type="sldNum" sz="quarter" idx="12"/>
          </p:nvPr>
        </p:nvSpPr>
        <p:spPr/>
        <p:txBody>
          <a:bodyPr/>
          <a:lstStyle/>
          <a:p>
            <a:fld id="{4C5FA2F6-786A-1244-ABAD-2686DF5CE37A}" type="slidenum">
              <a:rPr lang="en-US" smtClean="0"/>
              <a:t>‹#›</a:t>
            </a:fld>
            <a:endParaRPr lang="en-US"/>
          </a:p>
        </p:txBody>
      </p:sp>
    </p:spTree>
    <p:extLst>
      <p:ext uri="{BB962C8B-B14F-4D97-AF65-F5344CB8AC3E}">
        <p14:creationId xmlns:p14="http://schemas.microsoft.com/office/powerpoint/2010/main" val="39527865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63443B-3098-E763-91C0-CFA3AE580308}"/>
              </a:ext>
            </a:extLst>
          </p:cNvPr>
          <p:cNvSpPr>
            <a:spLocks noGrp="1"/>
          </p:cNvSpPr>
          <p:nvPr>
            <p:ph type="dt" sz="half" idx="10"/>
          </p:nvPr>
        </p:nvSpPr>
        <p:spPr/>
        <p:txBody>
          <a:bodyPr/>
          <a:lstStyle/>
          <a:p>
            <a:fld id="{AED1D419-E1A5-614C-9EE7-2378FA231A72}" type="datetimeFigureOut">
              <a:rPr lang="en-US" smtClean="0"/>
              <a:t>7/19/22</a:t>
            </a:fld>
            <a:endParaRPr lang="en-US"/>
          </a:p>
        </p:txBody>
      </p:sp>
      <p:sp>
        <p:nvSpPr>
          <p:cNvPr id="3" name="Footer Placeholder 2">
            <a:extLst>
              <a:ext uri="{FF2B5EF4-FFF2-40B4-BE49-F238E27FC236}">
                <a16:creationId xmlns:a16="http://schemas.microsoft.com/office/drawing/2014/main" id="{F13B0B4E-06BE-E912-B2F5-FA89DC48F4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B337B9-BB0F-DC51-88FA-FC251C288F90}"/>
              </a:ext>
            </a:extLst>
          </p:cNvPr>
          <p:cNvSpPr>
            <a:spLocks noGrp="1"/>
          </p:cNvSpPr>
          <p:nvPr>
            <p:ph type="sldNum" sz="quarter" idx="12"/>
          </p:nvPr>
        </p:nvSpPr>
        <p:spPr/>
        <p:txBody>
          <a:bodyPr/>
          <a:lstStyle/>
          <a:p>
            <a:fld id="{4C5FA2F6-786A-1244-ABAD-2686DF5CE37A}" type="slidenum">
              <a:rPr lang="en-US" smtClean="0"/>
              <a:t>‹#›</a:t>
            </a:fld>
            <a:endParaRPr lang="en-US"/>
          </a:p>
        </p:txBody>
      </p:sp>
    </p:spTree>
    <p:extLst>
      <p:ext uri="{BB962C8B-B14F-4D97-AF65-F5344CB8AC3E}">
        <p14:creationId xmlns:p14="http://schemas.microsoft.com/office/powerpoint/2010/main" val="918889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24CD5-4084-4620-EA87-032DC85C8A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381D049-28F2-A75B-A98B-354350DCEF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32145F8-BAC0-990D-C7FD-3ABD9C8D94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B40FE6-8F39-EB0D-3D89-55EC5C591771}"/>
              </a:ext>
            </a:extLst>
          </p:cNvPr>
          <p:cNvSpPr>
            <a:spLocks noGrp="1"/>
          </p:cNvSpPr>
          <p:nvPr>
            <p:ph type="dt" sz="half" idx="10"/>
          </p:nvPr>
        </p:nvSpPr>
        <p:spPr/>
        <p:txBody>
          <a:bodyPr/>
          <a:lstStyle/>
          <a:p>
            <a:fld id="{AED1D419-E1A5-614C-9EE7-2378FA231A72}" type="datetimeFigureOut">
              <a:rPr lang="en-US" smtClean="0"/>
              <a:t>7/19/22</a:t>
            </a:fld>
            <a:endParaRPr lang="en-US"/>
          </a:p>
        </p:txBody>
      </p:sp>
      <p:sp>
        <p:nvSpPr>
          <p:cNvPr id="6" name="Footer Placeholder 5">
            <a:extLst>
              <a:ext uri="{FF2B5EF4-FFF2-40B4-BE49-F238E27FC236}">
                <a16:creationId xmlns:a16="http://schemas.microsoft.com/office/drawing/2014/main" id="{9D56F606-FB48-A462-994C-BA6A73256D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DBD825-71E9-3E03-3113-6FD567651625}"/>
              </a:ext>
            </a:extLst>
          </p:cNvPr>
          <p:cNvSpPr>
            <a:spLocks noGrp="1"/>
          </p:cNvSpPr>
          <p:nvPr>
            <p:ph type="sldNum" sz="quarter" idx="12"/>
          </p:nvPr>
        </p:nvSpPr>
        <p:spPr/>
        <p:txBody>
          <a:bodyPr/>
          <a:lstStyle/>
          <a:p>
            <a:fld id="{4C5FA2F6-786A-1244-ABAD-2686DF5CE37A}" type="slidenum">
              <a:rPr lang="en-US" smtClean="0"/>
              <a:t>‹#›</a:t>
            </a:fld>
            <a:endParaRPr lang="en-US"/>
          </a:p>
        </p:txBody>
      </p:sp>
    </p:spTree>
    <p:extLst>
      <p:ext uri="{BB962C8B-B14F-4D97-AF65-F5344CB8AC3E}">
        <p14:creationId xmlns:p14="http://schemas.microsoft.com/office/powerpoint/2010/main" val="27934860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10542-7259-36DB-4255-0F987D3303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9474064-9FE7-EFAE-3EB6-6993FA80584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D877ED6-DCE1-F7E9-BCF8-4332F0CCDC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B77FE2-6D4E-5AB4-87E6-41581972AE25}"/>
              </a:ext>
            </a:extLst>
          </p:cNvPr>
          <p:cNvSpPr>
            <a:spLocks noGrp="1"/>
          </p:cNvSpPr>
          <p:nvPr>
            <p:ph type="dt" sz="half" idx="10"/>
          </p:nvPr>
        </p:nvSpPr>
        <p:spPr/>
        <p:txBody>
          <a:bodyPr/>
          <a:lstStyle/>
          <a:p>
            <a:fld id="{AED1D419-E1A5-614C-9EE7-2378FA231A72}" type="datetimeFigureOut">
              <a:rPr lang="en-US" smtClean="0"/>
              <a:t>7/19/22</a:t>
            </a:fld>
            <a:endParaRPr lang="en-US"/>
          </a:p>
        </p:txBody>
      </p:sp>
      <p:sp>
        <p:nvSpPr>
          <p:cNvPr id="6" name="Footer Placeholder 5">
            <a:extLst>
              <a:ext uri="{FF2B5EF4-FFF2-40B4-BE49-F238E27FC236}">
                <a16:creationId xmlns:a16="http://schemas.microsoft.com/office/drawing/2014/main" id="{89557FBE-43D5-EA68-E4F0-4604F522C1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90BE44-BC1C-A237-2A1D-B846221F6EC4}"/>
              </a:ext>
            </a:extLst>
          </p:cNvPr>
          <p:cNvSpPr>
            <a:spLocks noGrp="1"/>
          </p:cNvSpPr>
          <p:nvPr>
            <p:ph type="sldNum" sz="quarter" idx="12"/>
          </p:nvPr>
        </p:nvSpPr>
        <p:spPr/>
        <p:txBody>
          <a:bodyPr/>
          <a:lstStyle/>
          <a:p>
            <a:fld id="{4C5FA2F6-786A-1244-ABAD-2686DF5CE37A}" type="slidenum">
              <a:rPr lang="en-US" smtClean="0"/>
              <a:t>‹#›</a:t>
            </a:fld>
            <a:endParaRPr lang="en-US"/>
          </a:p>
        </p:txBody>
      </p:sp>
    </p:spTree>
    <p:extLst>
      <p:ext uri="{BB962C8B-B14F-4D97-AF65-F5344CB8AC3E}">
        <p14:creationId xmlns:p14="http://schemas.microsoft.com/office/powerpoint/2010/main" val="7226929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67CB3A-3B23-7071-2D19-A40CA26BF7F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4FD1BFB-0340-70B3-0AC3-257BBCB7AB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585DBC-15A4-8352-629E-F9B8D9D01B1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D1D419-E1A5-614C-9EE7-2378FA231A72}" type="datetimeFigureOut">
              <a:rPr lang="en-US" smtClean="0"/>
              <a:t>7/19/22</a:t>
            </a:fld>
            <a:endParaRPr lang="en-US"/>
          </a:p>
        </p:txBody>
      </p:sp>
      <p:sp>
        <p:nvSpPr>
          <p:cNvPr id="5" name="Footer Placeholder 4">
            <a:extLst>
              <a:ext uri="{FF2B5EF4-FFF2-40B4-BE49-F238E27FC236}">
                <a16:creationId xmlns:a16="http://schemas.microsoft.com/office/drawing/2014/main" id="{4F0D1313-E9BE-8463-1BB0-9B453EFEDB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DD98039-7D45-F6EB-68FA-3D2A615A88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5FA2F6-786A-1244-ABAD-2686DF5CE37A}" type="slidenum">
              <a:rPr lang="en-US" smtClean="0"/>
              <a:t>‹#›</a:t>
            </a:fld>
            <a:endParaRPr lang="en-US"/>
          </a:p>
        </p:txBody>
      </p:sp>
    </p:spTree>
    <p:extLst>
      <p:ext uri="{BB962C8B-B14F-4D97-AF65-F5344CB8AC3E}">
        <p14:creationId xmlns:p14="http://schemas.microsoft.com/office/powerpoint/2010/main" val="23948391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16.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slides/_rels/slide31.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3.svg"/></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2.xml"/><Relationship Id="rId1" Type="http://schemas.openxmlformats.org/officeDocument/2006/relationships/tags" Target="../tags/tag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9.tif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275D6C10-B5A7-4715-803E-0501C9C2CC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Yellow dots on blue">
            <a:extLst>
              <a:ext uri="{FF2B5EF4-FFF2-40B4-BE49-F238E27FC236}">
                <a16:creationId xmlns:a16="http://schemas.microsoft.com/office/drawing/2014/main" id="{686D09A8-8D0D-051C-E5C0-95748CC01364}"/>
              </a:ext>
            </a:extLst>
          </p:cNvPr>
          <p:cNvPicPr>
            <a:picLocks noChangeAspect="1"/>
          </p:cNvPicPr>
          <p:nvPr/>
        </p:nvPicPr>
        <p:blipFill>
          <a:blip r:embed="rId3"/>
          <a:stretch>
            <a:fillRect/>
          </a:stretch>
        </p:blipFill>
        <p:spPr>
          <a:xfrm>
            <a:off x="7296150" y="155575"/>
            <a:ext cx="4602163" cy="3024188"/>
          </a:xfrm>
          <a:prstGeom prst="rect">
            <a:avLst/>
          </a:prstGeom>
        </p:spPr>
      </p:pic>
      <p:pic>
        <p:nvPicPr>
          <p:cNvPr id="23" name="Picture 22" descr="Researcher examining growth in a petrie dish">
            <a:extLst>
              <a:ext uri="{FF2B5EF4-FFF2-40B4-BE49-F238E27FC236}">
                <a16:creationId xmlns:a16="http://schemas.microsoft.com/office/drawing/2014/main" id="{98F57609-91F5-1AB0-2C42-E67ECC893692}"/>
              </a:ext>
            </a:extLst>
          </p:cNvPr>
          <p:cNvPicPr>
            <a:picLocks noChangeAspect="1"/>
          </p:cNvPicPr>
          <p:nvPr/>
        </p:nvPicPr>
        <p:blipFill>
          <a:blip r:embed="rId4"/>
          <a:stretch>
            <a:fillRect/>
          </a:stretch>
        </p:blipFill>
        <p:spPr>
          <a:xfrm>
            <a:off x="7296150" y="3254375"/>
            <a:ext cx="4602163" cy="3048000"/>
          </a:xfrm>
          <a:prstGeom prst="rect">
            <a:avLst/>
          </a:prstGeom>
        </p:spPr>
      </p:pic>
      <p:sp>
        <p:nvSpPr>
          <p:cNvPr id="2" name="Title 1">
            <a:extLst>
              <a:ext uri="{FF2B5EF4-FFF2-40B4-BE49-F238E27FC236}">
                <a16:creationId xmlns:a16="http://schemas.microsoft.com/office/drawing/2014/main" id="{FED7B3DC-2B24-78C1-6C93-99B1EA55BE08}"/>
              </a:ext>
            </a:extLst>
          </p:cNvPr>
          <p:cNvSpPr>
            <a:spLocks noGrp="1"/>
          </p:cNvSpPr>
          <p:nvPr>
            <p:ph type="ctrTitle"/>
          </p:nvPr>
        </p:nvSpPr>
        <p:spPr>
          <a:xfrm>
            <a:off x="841248" y="552289"/>
            <a:ext cx="6151654" cy="3900326"/>
          </a:xfrm>
        </p:spPr>
        <p:txBody>
          <a:bodyPr>
            <a:normAutofit/>
          </a:bodyPr>
          <a:lstStyle/>
          <a:p>
            <a:pPr algn="l"/>
            <a:r>
              <a:rPr lang="en-US" sz="5200" dirty="0"/>
              <a:t>Antimicrobial Stewardship: </a:t>
            </a:r>
            <a:br>
              <a:rPr lang="en-US" sz="5200" dirty="0"/>
            </a:br>
            <a:r>
              <a:rPr lang="en-US" sz="5200" dirty="0"/>
              <a:t>a necessary nuisance</a:t>
            </a:r>
          </a:p>
        </p:txBody>
      </p:sp>
      <p:sp>
        <p:nvSpPr>
          <p:cNvPr id="3" name="Subtitle 2">
            <a:extLst>
              <a:ext uri="{FF2B5EF4-FFF2-40B4-BE49-F238E27FC236}">
                <a16:creationId xmlns:a16="http://schemas.microsoft.com/office/drawing/2014/main" id="{2F9BCFB8-F360-A0EA-48AE-EA729A77574D}"/>
              </a:ext>
            </a:extLst>
          </p:cNvPr>
          <p:cNvSpPr>
            <a:spLocks noGrp="1"/>
          </p:cNvSpPr>
          <p:nvPr>
            <p:ph type="subTitle" idx="1"/>
          </p:nvPr>
        </p:nvSpPr>
        <p:spPr>
          <a:xfrm>
            <a:off x="841248" y="4624330"/>
            <a:ext cx="6151654" cy="1680208"/>
          </a:xfrm>
        </p:spPr>
        <p:txBody>
          <a:bodyPr>
            <a:normAutofit fontScale="92500" lnSpcReduction="20000"/>
          </a:bodyPr>
          <a:lstStyle/>
          <a:p>
            <a:pPr algn="l"/>
            <a:r>
              <a:rPr lang="en-US" sz="2200" dirty="0"/>
              <a:t>Tara Vijayan, MD, MPH</a:t>
            </a:r>
          </a:p>
          <a:p>
            <a:pPr algn="l"/>
            <a:r>
              <a:rPr lang="en-US" sz="2200" dirty="0"/>
              <a:t>Associate Professor of Medicine</a:t>
            </a:r>
          </a:p>
          <a:p>
            <a:pPr algn="l"/>
            <a:r>
              <a:rPr lang="en-US" sz="2200" dirty="0"/>
              <a:t>Medical Director, Adult Antimicrobial Stewardship</a:t>
            </a:r>
          </a:p>
          <a:p>
            <a:pPr algn="l"/>
            <a:r>
              <a:rPr lang="en-US" sz="2200" dirty="0"/>
              <a:t>David Geffen School of Medicine/UCLA Health </a:t>
            </a:r>
          </a:p>
          <a:p>
            <a:pPr algn="l"/>
            <a:r>
              <a:rPr lang="en-US" sz="2200" dirty="0"/>
              <a:t>July 20, 2022</a:t>
            </a:r>
          </a:p>
        </p:txBody>
      </p:sp>
    </p:spTree>
    <p:extLst>
      <p:ext uri="{BB962C8B-B14F-4D97-AF65-F5344CB8AC3E}">
        <p14:creationId xmlns:p14="http://schemas.microsoft.com/office/powerpoint/2010/main" val="6510478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Empiric versus Targeted Treatment</a:t>
            </a:r>
          </a:p>
        </p:txBody>
      </p:sp>
      <p:sp>
        <p:nvSpPr>
          <p:cNvPr id="3" name="Content Placeholder 2"/>
          <p:cNvSpPr>
            <a:spLocks noGrp="1"/>
          </p:cNvSpPr>
          <p:nvPr>
            <p:ph idx="1"/>
          </p:nvPr>
        </p:nvSpPr>
        <p:spPr/>
        <p:txBody>
          <a:bodyPr/>
          <a:lstStyle/>
          <a:p>
            <a:endParaRPr lang="en-US"/>
          </a:p>
        </p:txBody>
      </p:sp>
      <p:graphicFrame>
        <p:nvGraphicFramePr>
          <p:cNvPr id="4" name="Diagram 3"/>
          <p:cNvGraphicFramePr/>
          <p:nvPr/>
        </p:nvGraphicFramePr>
        <p:xfrm>
          <a:off x="1934818" y="1774169"/>
          <a:ext cx="8017221"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5" name="Straight Arrow Connector 6"/>
          <p:cNvCxnSpPr>
            <a:cxnSpLocks noChangeShapeType="1"/>
          </p:cNvCxnSpPr>
          <p:nvPr/>
        </p:nvCxnSpPr>
        <p:spPr bwMode="auto">
          <a:xfrm>
            <a:off x="5141913" y="2133601"/>
            <a:ext cx="0" cy="887413"/>
          </a:xfrm>
          <a:prstGeom prst="straightConnector1">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 name="TextBox 9"/>
          <p:cNvSpPr txBox="1">
            <a:spLocks noChangeArrowheads="1"/>
          </p:cNvSpPr>
          <p:nvPr/>
        </p:nvSpPr>
        <p:spPr bwMode="auto">
          <a:xfrm>
            <a:off x="5159375" y="1952626"/>
            <a:ext cx="28321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t>Start empiric antimicrobials</a:t>
            </a:r>
          </a:p>
          <a:p>
            <a:r>
              <a:rPr lang="en-US" altLang="en-US" sz="1600" b="1"/>
              <a:t>(usually broad-spectrum)</a:t>
            </a:r>
          </a:p>
        </p:txBody>
      </p:sp>
      <p:cxnSp>
        <p:nvCxnSpPr>
          <p:cNvPr id="7" name="Straight Arrow Connector 11"/>
          <p:cNvCxnSpPr>
            <a:cxnSpLocks noChangeShapeType="1"/>
          </p:cNvCxnSpPr>
          <p:nvPr/>
        </p:nvCxnSpPr>
        <p:spPr bwMode="auto">
          <a:xfrm>
            <a:off x="5141914" y="4956175"/>
            <a:ext cx="4651375" cy="26988"/>
          </a:xfrm>
          <a:prstGeom prst="straightConnector1">
            <a:avLst/>
          </a:prstGeom>
          <a:noFill/>
          <a:ln w="38100">
            <a:solidFill>
              <a:schemeClr val="tx1"/>
            </a:solidFill>
            <a:round/>
            <a:headEnd type="triangle" w="med" len="med"/>
            <a:tailEnd type="triangle" w="med" len="med"/>
          </a:ln>
          <a:extLst>
            <a:ext uri="{909E8E84-426E-40dd-AFC4-6F175D3DCCD1}">
              <a14:hiddenFill xmlns:a14="http://schemas.microsoft.com/office/drawing/2010/main" xmlns="">
                <a:noFill/>
              </a14:hiddenFill>
            </a:ext>
          </a:extLst>
        </p:spPr>
      </p:cxnSp>
      <p:sp>
        <p:nvSpPr>
          <p:cNvPr id="8" name="TextBox 12"/>
          <p:cNvSpPr txBox="1">
            <a:spLocks noChangeArrowheads="1"/>
          </p:cNvSpPr>
          <p:nvPr/>
        </p:nvSpPr>
        <p:spPr bwMode="auto">
          <a:xfrm>
            <a:off x="6689726" y="5019676"/>
            <a:ext cx="1763713"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600"/>
              <a:t>48-72 hours</a:t>
            </a:r>
          </a:p>
        </p:txBody>
      </p:sp>
      <p:cxnSp>
        <p:nvCxnSpPr>
          <p:cNvPr id="9" name="Straight Arrow Connector 8"/>
          <p:cNvCxnSpPr>
            <a:cxnSpLocks noChangeShapeType="1"/>
          </p:cNvCxnSpPr>
          <p:nvPr/>
        </p:nvCxnSpPr>
        <p:spPr bwMode="auto">
          <a:xfrm>
            <a:off x="10079038" y="2085976"/>
            <a:ext cx="0" cy="887413"/>
          </a:xfrm>
          <a:prstGeom prst="straightConnector1">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0" name="TextBox 9"/>
          <p:cNvSpPr txBox="1">
            <a:spLocks noChangeArrowheads="1"/>
          </p:cNvSpPr>
          <p:nvPr/>
        </p:nvSpPr>
        <p:spPr bwMode="auto">
          <a:xfrm>
            <a:off x="8469313" y="1998663"/>
            <a:ext cx="1763712"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t>Definitive antimicrobials</a:t>
            </a:r>
          </a:p>
        </p:txBody>
      </p:sp>
      <p:sp>
        <p:nvSpPr>
          <p:cNvPr id="11" name="TextBox 10"/>
          <p:cNvSpPr txBox="1">
            <a:spLocks noChangeArrowheads="1"/>
          </p:cNvSpPr>
          <p:nvPr/>
        </p:nvSpPr>
        <p:spPr bwMode="auto">
          <a:xfrm>
            <a:off x="2182813" y="4875214"/>
            <a:ext cx="4216400"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u="sng" dirty="0"/>
              <a:t>Consider:</a:t>
            </a:r>
          </a:p>
          <a:p>
            <a:r>
              <a:rPr lang="en-US" altLang="en-US" sz="1600" dirty="0"/>
              <a:t>Syndrome (and likely pathogens) </a:t>
            </a:r>
          </a:p>
          <a:p>
            <a:r>
              <a:rPr lang="en-US" altLang="en-US" sz="1600" dirty="0"/>
              <a:t>Severity of illness</a:t>
            </a:r>
          </a:p>
          <a:p>
            <a:r>
              <a:rPr lang="en-US" altLang="en-US" sz="1600" dirty="0"/>
              <a:t>Known antimicrobial resistance factors</a:t>
            </a:r>
          </a:p>
          <a:p>
            <a:r>
              <a:rPr lang="en-US" altLang="en-US" sz="1600" dirty="0"/>
              <a:t>Contributing host factors (immunosuppressed)</a:t>
            </a:r>
          </a:p>
        </p:txBody>
      </p:sp>
      <p:sp>
        <p:nvSpPr>
          <p:cNvPr id="12" name="TextBox 11"/>
          <p:cNvSpPr txBox="1"/>
          <p:nvPr/>
        </p:nvSpPr>
        <p:spPr>
          <a:xfrm>
            <a:off x="6553200" y="6293226"/>
            <a:ext cx="2065565" cy="276999"/>
          </a:xfrm>
          <a:prstGeom prst="rect">
            <a:avLst/>
          </a:prstGeom>
          <a:noFill/>
        </p:spPr>
        <p:txBody>
          <a:bodyPr wrap="none" rtlCol="0">
            <a:spAutoFit/>
          </a:bodyPr>
          <a:lstStyle/>
          <a:p>
            <a:r>
              <a:rPr lang="en-US" sz="1200" dirty="0"/>
              <a:t>Courtesy Jen </a:t>
            </a:r>
            <a:r>
              <a:rPr lang="en-US" sz="1200" dirty="0" err="1"/>
              <a:t>Curello</a:t>
            </a:r>
            <a:r>
              <a:rPr lang="en-US" sz="1200" dirty="0"/>
              <a:t>, Pharm D</a:t>
            </a:r>
          </a:p>
        </p:txBody>
      </p:sp>
    </p:spTree>
    <p:extLst>
      <p:ext uri="{BB962C8B-B14F-4D97-AF65-F5344CB8AC3E}">
        <p14:creationId xmlns:p14="http://schemas.microsoft.com/office/powerpoint/2010/main" val="821056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6CAEA98-0ABE-C7CE-B669-97B84BA65C5B}"/>
              </a:ext>
            </a:extLst>
          </p:cNvPr>
          <p:cNvPicPr>
            <a:picLocks noGrp="1" noChangeAspect="1"/>
          </p:cNvPicPr>
          <p:nvPr>
            <p:ph sz="half" idx="1"/>
          </p:nvPr>
        </p:nvPicPr>
        <p:blipFill>
          <a:blip r:embed="rId3"/>
          <a:stretch>
            <a:fillRect/>
          </a:stretch>
        </p:blipFill>
        <p:spPr>
          <a:xfrm>
            <a:off x="352854" y="590714"/>
            <a:ext cx="5355968" cy="5676572"/>
          </a:xfrm>
          <a:prstGeom prst="rect">
            <a:avLst/>
          </a:prstGeom>
        </p:spPr>
      </p:pic>
      <p:sp>
        <p:nvSpPr>
          <p:cNvPr id="8" name="Content Placeholder 7">
            <a:extLst>
              <a:ext uri="{FF2B5EF4-FFF2-40B4-BE49-F238E27FC236}">
                <a16:creationId xmlns:a16="http://schemas.microsoft.com/office/drawing/2014/main" id="{145CD030-A194-54FE-E1F2-9887948EE8EC}"/>
              </a:ext>
            </a:extLst>
          </p:cNvPr>
          <p:cNvSpPr>
            <a:spLocks noGrp="1"/>
          </p:cNvSpPr>
          <p:nvPr>
            <p:ph sz="half" idx="2"/>
          </p:nvPr>
        </p:nvSpPr>
        <p:spPr>
          <a:xfrm>
            <a:off x="6096000" y="864973"/>
            <a:ext cx="5257800" cy="5311990"/>
          </a:xfrm>
        </p:spPr>
        <p:txBody>
          <a:bodyPr/>
          <a:lstStyle/>
          <a:p>
            <a:r>
              <a:rPr lang="en-US" dirty="0"/>
              <a:t>Cohort Study</a:t>
            </a:r>
          </a:p>
          <a:p>
            <a:r>
              <a:rPr lang="en-US" dirty="0"/>
              <a:t>17430 adults with culture proven sepsis</a:t>
            </a:r>
          </a:p>
          <a:p>
            <a:r>
              <a:rPr lang="en-US" dirty="0"/>
              <a:t>Exposures: inadequate empiric antibiotic therapy (&gt;1 resistant pathogen) or unnecessarily broad empiric antibiotics</a:t>
            </a:r>
          </a:p>
          <a:p>
            <a:r>
              <a:rPr lang="en-US" dirty="0"/>
              <a:t>Outcome measure: in-hospital mortality adjusted for disease severity and baseline</a:t>
            </a:r>
          </a:p>
        </p:txBody>
      </p:sp>
      <p:sp>
        <p:nvSpPr>
          <p:cNvPr id="5" name="TextBox 4">
            <a:extLst>
              <a:ext uri="{FF2B5EF4-FFF2-40B4-BE49-F238E27FC236}">
                <a16:creationId xmlns:a16="http://schemas.microsoft.com/office/drawing/2014/main" id="{67A19450-87A9-13BC-B49F-86EFF1738F48}"/>
              </a:ext>
            </a:extLst>
          </p:cNvPr>
          <p:cNvSpPr txBox="1"/>
          <p:nvPr/>
        </p:nvSpPr>
        <p:spPr>
          <a:xfrm>
            <a:off x="6533595" y="5979255"/>
            <a:ext cx="4382610" cy="369332"/>
          </a:xfrm>
          <a:prstGeom prst="rect">
            <a:avLst/>
          </a:prstGeom>
          <a:noFill/>
        </p:spPr>
        <p:txBody>
          <a:bodyPr wrap="none" rtlCol="0">
            <a:spAutoFit/>
          </a:bodyPr>
          <a:lstStyle/>
          <a:p>
            <a:r>
              <a:rPr lang="en-US" dirty="0"/>
              <a:t>Rhee, C, JAMA Open Network, April 16, 2020</a:t>
            </a:r>
          </a:p>
        </p:txBody>
      </p:sp>
    </p:spTree>
    <p:extLst>
      <p:ext uri="{BB962C8B-B14F-4D97-AF65-F5344CB8AC3E}">
        <p14:creationId xmlns:p14="http://schemas.microsoft.com/office/powerpoint/2010/main" val="34021514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0F03C46-5187-AA41-7974-839AC662DB46}"/>
              </a:ext>
            </a:extLst>
          </p:cNvPr>
          <p:cNvPicPr>
            <a:picLocks noGrp="1" noChangeAspect="1"/>
          </p:cNvPicPr>
          <p:nvPr>
            <p:ph idx="1"/>
          </p:nvPr>
        </p:nvPicPr>
        <p:blipFill>
          <a:blip r:embed="rId3"/>
          <a:stretch>
            <a:fillRect/>
          </a:stretch>
        </p:blipFill>
        <p:spPr>
          <a:xfrm>
            <a:off x="643467" y="770889"/>
            <a:ext cx="10905066" cy="5316220"/>
          </a:xfrm>
          <a:prstGeom prst="rect">
            <a:avLst/>
          </a:prstGeom>
        </p:spPr>
      </p:pic>
      <p:sp>
        <p:nvSpPr>
          <p:cNvPr id="5" name="TextBox 4">
            <a:extLst>
              <a:ext uri="{FF2B5EF4-FFF2-40B4-BE49-F238E27FC236}">
                <a16:creationId xmlns:a16="http://schemas.microsoft.com/office/drawing/2014/main" id="{135E080E-C8D1-06DA-D514-650053996EF6}"/>
              </a:ext>
            </a:extLst>
          </p:cNvPr>
          <p:cNvSpPr txBox="1"/>
          <p:nvPr/>
        </p:nvSpPr>
        <p:spPr>
          <a:xfrm>
            <a:off x="5708822" y="6215449"/>
            <a:ext cx="4382610" cy="369332"/>
          </a:xfrm>
          <a:prstGeom prst="rect">
            <a:avLst/>
          </a:prstGeom>
          <a:noFill/>
        </p:spPr>
        <p:txBody>
          <a:bodyPr wrap="none" rtlCol="0">
            <a:spAutoFit/>
          </a:bodyPr>
          <a:lstStyle/>
          <a:p>
            <a:r>
              <a:rPr lang="en-US" dirty="0"/>
              <a:t>Rhee, C, JAMA Open Network, April 16, 2020</a:t>
            </a:r>
          </a:p>
        </p:txBody>
      </p:sp>
    </p:spTree>
    <p:extLst>
      <p:ext uri="{BB962C8B-B14F-4D97-AF65-F5344CB8AC3E}">
        <p14:creationId xmlns:p14="http://schemas.microsoft.com/office/powerpoint/2010/main" val="15512585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55A5736-9FDF-F083-7E0D-A9DB3AD73712}"/>
              </a:ext>
            </a:extLst>
          </p:cNvPr>
          <p:cNvPicPr>
            <a:picLocks noGrp="1" noChangeAspect="1"/>
          </p:cNvPicPr>
          <p:nvPr>
            <p:ph idx="1"/>
          </p:nvPr>
        </p:nvPicPr>
        <p:blipFill>
          <a:blip r:embed="rId3"/>
          <a:stretch>
            <a:fillRect/>
          </a:stretch>
        </p:blipFill>
        <p:spPr>
          <a:xfrm>
            <a:off x="643467" y="1575139"/>
            <a:ext cx="10905066" cy="3707720"/>
          </a:xfrm>
          <a:prstGeom prst="rect">
            <a:avLst/>
          </a:prstGeom>
        </p:spPr>
      </p:pic>
      <p:sp>
        <p:nvSpPr>
          <p:cNvPr id="5" name="TextBox 4">
            <a:extLst>
              <a:ext uri="{FF2B5EF4-FFF2-40B4-BE49-F238E27FC236}">
                <a16:creationId xmlns:a16="http://schemas.microsoft.com/office/drawing/2014/main" id="{04F22725-A880-4386-20B9-07ACE2CF32D5}"/>
              </a:ext>
            </a:extLst>
          </p:cNvPr>
          <p:cNvSpPr txBox="1"/>
          <p:nvPr/>
        </p:nvSpPr>
        <p:spPr>
          <a:xfrm>
            <a:off x="5684108" y="5758249"/>
            <a:ext cx="4382610" cy="369332"/>
          </a:xfrm>
          <a:prstGeom prst="rect">
            <a:avLst/>
          </a:prstGeom>
          <a:noFill/>
        </p:spPr>
        <p:txBody>
          <a:bodyPr wrap="none" rtlCol="0">
            <a:spAutoFit/>
          </a:bodyPr>
          <a:lstStyle/>
          <a:p>
            <a:r>
              <a:rPr lang="en-US" dirty="0"/>
              <a:t>Rhee, C, JAMA Open Network, April 16, 2020</a:t>
            </a:r>
          </a:p>
        </p:txBody>
      </p:sp>
    </p:spTree>
    <p:extLst>
      <p:ext uri="{BB962C8B-B14F-4D97-AF65-F5344CB8AC3E}">
        <p14:creationId xmlns:p14="http://schemas.microsoft.com/office/powerpoint/2010/main" val="3323133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31825"/>
            <a:ext cx="10515600" cy="1325563"/>
          </a:xfrm>
        </p:spPr>
        <p:txBody>
          <a:bodyPr>
            <a:normAutofit/>
          </a:bodyPr>
          <a:lstStyle/>
          <a:p>
            <a:r>
              <a:rPr lang="en-US" dirty="0"/>
              <a:t>25-year-old M presents with </a:t>
            </a:r>
            <a:br>
              <a:rPr lang="en-US" dirty="0"/>
            </a:br>
            <a:r>
              <a:rPr lang="en-US" dirty="0"/>
              <a:t>LLQ abdominal pain</a:t>
            </a:r>
          </a:p>
        </p:txBody>
      </p:sp>
      <p:sp>
        <p:nvSpPr>
          <p:cNvPr id="3" name="Content Placeholder 2"/>
          <p:cNvSpPr>
            <a:spLocks noGrp="1"/>
          </p:cNvSpPr>
          <p:nvPr>
            <p:ph idx="1"/>
          </p:nvPr>
        </p:nvSpPr>
        <p:spPr>
          <a:xfrm>
            <a:off x="838200" y="2057400"/>
            <a:ext cx="10515600" cy="3871762"/>
          </a:xfrm>
        </p:spPr>
        <p:txBody>
          <a:bodyPr>
            <a:normAutofit/>
          </a:bodyPr>
          <a:lstStyle/>
          <a:p>
            <a:r>
              <a:rPr lang="en-US" sz="2400" dirty="0"/>
              <a:t>Presents with abdominal pain</a:t>
            </a:r>
          </a:p>
          <a:p>
            <a:r>
              <a:rPr lang="en-US" sz="2400" dirty="0"/>
              <a:t>Found to have appendicitis with appendicolith</a:t>
            </a:r>
          </a:p>
          <a:p>
            <a:endParaRPr lang="en-US" sz="2400" dirty="0"/>
          </a:p>
        </p:txBody>
      </p:sp>
      <p:pic>
        <p:nvPicPr>
          <p:cNvPr id="6" name="Picture 5">
            <a:extLst>
              <a:ext uri="{FF2B5EF4-FFF2-40B4-BE49-F238E27FC236}">
                <a16:creationId xmlns:a16="http://schemas.microsoft.com/office/drawing/2014/main" id="{16BAE746-6452-C8AC-9BDE-39BD7DEBA8F6}"/>
              </a:ext>
            </a:extLst>
          </p:cNvPr>
          <p:cNvPicPr>
            <a:picLocks noChangeAspect="1"/>
          </p:cNvPicPr>
          <p:nvPr/>
        </p:nvPicPr>
        <p:blipFill>
          <a:blip r:embed="rId3"/>
          <a:stretch>
            <a:fillRect/>
          </a:stretch>
        </p:blipFill>
        <p:spPr>
          <a:xfrm>
            <a:off x="1264851" y="3063875"/>
            <a:ext cx="9118600" cy="3162300"/>
          </a:xfrm>
          <a:prstGeom prst="rect">
            <a:avLst/>
          </a:prstGeom>
        </p:spPr>
      </p:pic>
      <p:sp>
        <p:nvSpPr>
          <p:cNvPr id="7" name="Rectangle 6">
            <a:extLst>
              <a:ext uri="{FF2B5EF4-FFF2-40B4-BE49-F238E27FC236}">
                <a16:creationId xmlns:a16="http://schemas.microsoft.com/office/drawing/2014/main" id="{F107027D-0407-D432-8B82-21A7F32E90AB}"/>
              </a:ext>
            </a:extLst>
          </p:cNvPr>
          <p:cNvSpPr/>
          <p:nvPr/>
        </p:nvSpPr>
        <p:spPr>
          <a:xfrm>
            <a:off x="1532238" y="6226175"/>
            <a:ext cx="8575589" cy="400110"/>
          </a:xfrm>
          <a:prstGeom prst="rect">
            <a:avLst/>
          </a:prstGeom>
        </p:spPr>
        <p:txBody>
          <a:bodyPr wrap="square">
            <a:spAutoFit/>
          </a:bodyPr>
          <a:lstStyle/>
          <a:p>
            <a:r>
              <a:rPr lang="en-US" sz="1000" dirty="0"/>
              <a:t>Khan, </a:t>
            </a:r>
            <a:r>
              <a:rPr lang="en-US" sz="1000" dirty="0" err="1"/>
              <a:t>Sohaib</a:t>
            </a:r>
            <a:r>
              <a:rPr lang="en-US" sz="1000" dirty="0"/>
              <a:t> &amp; Chaudhry, Mustafa &amp; Shahzad, Noman &amp; Khan, Muhammad &amp; Wajid, </a:t>
            </a:r>
            <a:r>
              <a:rPr lang="en-US" sz="1000" dirty="0" err="1"/>
              <a:t>Maryiam</a:t>
            </a:r>
            <a:r>
              <a:rPr lang="en-US" sz="1000" dirty="0"/>
              <a:t> &amp; Memon, Wasim &amp; </a:t>
            </a:r>
            <a:r>
              <a:rPr lang="en-US" sz="1000" dirty="0" err="1"/>
              <a:t>Alvi</a:t>
            </a:r>
            <a:r>
              <a:rPr lang="en-US" sz="1000" dirty="0"/>
              <a:t>, Abdul. (2019). The Characteristics of Appendicoliths Associated with Acute Appendicitis. </a:t>
            </a:r>
            <a:r>
              <a:rPr lang="en-US" sz="1000" dirty="0" err="1"/>
              <a:t>Cureus</a:t>
            </a:r>
            <a:r>
              <a:rPr lang="en-US" sz="1000" dirty="0"/>
              <a:t>. 11. 10.7759/cureus.5322. </a:t>
            </a:r>
          </a:p>
        </p:txBody>
      </p:sp>
    </p:spTree>
    <p:extLst>
      <p:ext uri="{BB962C8B-B14F-4D97-AF65-F5344CB8AC3E}">
        <p14:creationId xmlns:p14="http://schemas.microsoft.com/office/powerpoint/2010/main" val="8183538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would you do?</a:t>
            </a:r>
            <a:br>
              <a:rPr lang="en-US" dirty="0"/>
            </a:br>
            <a:r>
              <a:rPr lang="en-US" dirty="0"/>
              <a:t>What does it mean to “manage conservatively”?</a:t>
            </a:r>
          </a:p>
        </p:txBody>
      </p:sp>
      <p:sp>
        <p:nvSpPr>
          <p:cNvPr id="3" name="Content Placeholder 2"/>
          <p:cNvSpPr>
            <a:spLocks noGrp="1"/>
          </p:cNvSpPr>
          <p:nvPr>
            <p:ph idx="1"/>
          </p:nvPr>
        </p:nvSpPr>
        <p:spPr/>
        <p:txBody>
          <a:bodyPr/>
          <a:lstStyle/>
          <a:p>
            <a:pPr marL="514350" indent="-514350">
              <a:buFont typeface="+mj-lt"/>
              <a:buAutoNum type="alphaLcParenR"/>
            </a:pPr>
            <a:r>
              <a:rPr lang="en-US" dirty="0"/>
              <a:t>Surgery alone</a:t>
            </a:r>
          </a:p>
          <a:p>
            <a:pPr marL="514350" indent="-514350">
              <a:buFont typeface="+mj-lt"/>
              <a:buAutoNum type="alphaLcParenR"/>
            </a:pPr>
            <a:r>
              <a:rPr lang="en-US" dirty="0"/>
              <a:t>Antibiotics alone</a:t>
            </a:r>
          </a:p>
          <a:p>
            <a:pPr marL="514350" indent="-514350">
              <a:buFont typeface="+mj-lt"/>
              <a:buAutoNum type="alphaLcParenR"/>
            </a:pPr>
            <a:r>
              <a:rPr lang="en-US" dirty="0"/>
              <a:t>Antibiotics and surgery</a:t>
            </a:r>
          </a:p>
          <a:p>
            <a:pPr marL="514350" indent="-514350">
              <a:buFont typeface="+mj-lt"/>
              <a:buAutoNum type="alphaLcParenR"/>
            </a:pPr>
            <a:r>
              <a:rPr lang="en-US" dirty="0"/>
              <a:t>None of the above</a:t>
            </a:r>
          </a:p>
        </p:txBody>
      </p:sp>
    </p:spTree>
    <p:extLst>
      <p:ext uri="{BB962C8B-B14F-4D97-AF65-F5344CB8AC3E}">
        <p14:creationId xmlns:p14="http://schemas.microsoft.com/office/powerpoint/2010/main" val="17064882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60B16-7AB9-6797-1994-6B5CE9D53500}"/>
              </a:ext>
            </a:extLst>
          </p:cNvPr>
          <p:cNvSpPr>
            <a:spLocks noGrp="1"/>
          </p:cNvSpPr>
          <p:nvPr>
            <p:ph type="title"/>
          </p:nvPr>
        </p:nvSpPr>
        <p:spPr/>
        <p:txBody>
          <a:bodyPr/>
          <a:lstStyle/>
          <a:p>
            <a:r>
              <a:rPr lang="en-US" dirty="0"/>
              <a:t>CODA: Comparison of Outcomes of Antibiotic Drugs and Appendectomy </a:t>
            </a:r>
          </a:p>
        </p:txBody>
      </p:sp>
      <p:sp>
        <p:nvSpPr>
          <p:cNvPr id="3" name="Content Placeholder 2">
            <a:extLst>
              <a:ext uri="{FF2B5EF4-FFF2-40B4-BE49-F238E27FC236}">
                <a16:creationId xmlns:a16="http://schemas.microsoft.com/office/drawing/2014/main" id="{AAC2D986-33A7-8DD0-41CE-652FF198D634}"/>
              </a:ext>
            </a:extLst>
          </p:cNvPr>
          <p:cNvSpPr>
            <a:spLocks noGrp="1"/>
          </p:cNvSpPr>
          <p:nvPr>
            <p:ph idx="1"/>
          </p:nvPr>
        </p:nvSpPr>
        <p:spPr/>
        <p:txBody>
          <a:bodyPr>
            <a:normAutofit fontScale="92500"/>
          </a:bodyPr>
          <a:lstStyle/>
          <a:p>
            <a:r>
              <a:rPr lang="en-US" dirty="0"/>
              <a:t>1552 adults randomized: 10 days antibiotics alone v surgery</a:t>
            </a:r>
          </a:p>
          <a:p>
            <a:r>
              <a:rPr lang="en-US" dirty="0"/>
              <a:t>No difference in primary outcome </a:t>
            </a:r>
          </a:p>
          <a:p>
            <a:pPr lvl="1"/>
            <a:r>
              <a:rPr lang="en-US" dirty="0"/>
              <a:t>European Quality of Life 5 Dimensions questionnaire</a:t>
            </a:r>
          </a:p>
          <a:p>
            <a:r>
              <a:rPr lang="en-US" dirty="0"/>
              <a:t>In the antibiotics group, 29% had undergone appendectomy by 90 days</a:t>
            </a:r>
          </a:p>
          <a:p>
            <a:pPr lvl="1"/>
            <a:r>
              <a:rPr lang="en-US" dirty="0"/>
              <a:t>41% of those with an appendicolith and 25% of those without an appendicolith </a:t>
            </a:r>
          </a:p>
          <a:p>
            <a:r>
              <a:rPr lang="en-US" dirty="0"/>
              <a:t>Complications were more common in the antibiotics group </a:t>
            </a:r>
          </a:p>
          <a:p>
            <a:pPr lvl="1"/>
            <a:r>
              <a:rPr lang="en-US" dirty="0"/>
              <a:t>8.1 vs. 3.5 per 100 participants; rate ratio, 2.28; 95% CI, 1.30 to 3.98</a:t>
            </a:r>
          </a:p>
          <a:p>
            <a:pPr lvl="1"/>
            <a:r>
              <a:rPr lang="en-US" dirty="0"/>
              <a:t>Those with an appendicolith (20.2 vs. 3.6 per 100 participants; rate ratio, 5.69; 95% CI, 2.11 to 15.38)</a:t>
            </a:r>
          </a:p>
          <a:p>
            <a:pPr lvl="1"/>
            <a:r>
              <a:rPr lang="en-US" dirty="0"/>
              <a:t>Those without an appendicolith (3.7 vs. 3.5 per 100 participants; rate ratio, 1.05; 95% CI, 0.45 to 2.43).</a:t>
            </a:r>
          </a:p>
        </p:txBody>
      </p:sp>
      <p:sp>
        <p:nvSpPr>
          <p:cNvPr id="4" name="TextShape 1">
            <a:extLst>
              <a:ext uri="{FF2B5EF4-FFF2-40B4-BE49-F238E27FC236}">
                <a16:creationId xmlns:a16="http://schemas.microsoft.com/office/drawing/2014/main" id="{09B86523-A7E6-52D8-59AD-78ABE608AC9C}"/>
              </a:ext>
            </a:extLst>
          </p:cNvPr>
          <p:cNvSpPr txBox="1"/>
          <p:nvPr/>
        </p:nvSpPr>
        <p:spPr>
          <a:xfrm>
            <a:off x="5437824" y="6075253"/>
            <a:ext cx="6194118" cy="473294"/>
          </a:xfrm>
          <a:prstGeom prst="rect">
            <a:avLst/>
          </a:prstGeom>
          <a:noFill/>
          <a:ln>
            <a:noFill/>
          </a:ln>
        </p:spPr>
        <p:txBody>
          <a:bodyPr lIns="0" tIns="0" rIns="0" bIns="0" anchor="ctr"/>
          <a:lstStyle/>
          <a:p>
            <a:pPr>
              <a:lnSpc>
                <a:spcPct val="97000"/>
              </a:lnSpc>
            </a:pPr>
            <a:r>
              <a:rPr lang="en-US" sz="1059" b="1" spc="-1" dirty="0">
                <a:latin typeface="Arial"/>
                <a:ea typeface="Arial Unicode MS"/>
              </a:rPr>
              <a:t>The CODA Collaborative. N </a:t>
            </a:r>
            <a:r>
              <a:rPr lang="en-US" sz="1059" b="1" spc="-1" dirty="0" err="1">
                <a:latin typeface="Arial"/>
                <a:ea typeface="Arial Unicode MS"/>
              </a:rPr>
              <a:t>Engl</a:t>
            </a:r>
            <a:r>
              <a:rPr lang="en-US" sz="1059" b="1" spc="-1" dirty="0">
                <a:latin typeface="Arial"/>
                <a:ea typeface="Arial Unicode MS"/>
              </a:rPr>
              <a:t> J Med 2021;385:2395-2397.</a:t>
            </a:r>
            <a:endParaRPr lang="en-US" sz="1059" spc="-1" dirty="0">
              <a:latin typeface="Arial"/>
            </a:endParaRPr>
          </a:p>
        </p:txBody>
      </p:sp>
    </p:spTree>
    <p:extLst>
      <p:ext uri="{BB962C8B-B14F-4D97-AF65-F5344CB8AC3E}">
        <p14:creationId xmlns:p14="http://schemas.microsoft.com/office/powerpoint/2010/main" val="20750852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p:cNvPicPr/>
          <p:nvPr/>
        </p:nvPicPr>
        <p:blipFill>
          <a:blip r:embed="rId3"/>
          <a:stretch/>
        </p:blipFill>
        <p:spPr>
          <a:xfrm>
            <a:off x="8106706" y="6448235"/>
            <a:ext cx="2255294" cy="349094"/>
          </a:xfrm>
          <a:prstGeom prst="rect">
            <a:avLst/>
          </a:prstGeom>
          <a:solidFill>
            <a:schemeClr val="tx1"/>
          </a:solidFill>
          <a:ln>
            <a:noFill/>
          </a:ln>
        </p:spPr>
      </p:pic>
      <p:sp>
        <p:nvSpPr>
          <p:cNvPr id="45" name="TextShape 1"/>
          <p:cNvSpPr txBox="1"/>
          <p:nvPr/>
        </p:nvSpPr>
        <p:spPr>
          <a:xfrm>
            <a:off x="1817294" y="6352941"/>
            <a:ext cx="6194118" cy="473294"/>
          </a:xfrm>
          <a:prstGeom prst="rect">
            <a:avLst/>
          </a:prstGeom>
          <a:noFill/>
          <a:ln>
            <a:noFill/>
          </a:ln>
        </p:spPr>
        <p:txBody>
          <a:bodyPr lIns="0" tIns="0" rIns="0" bIns="0" anchor="ctr"/>
          <a:lstStyle/>
          <a:p>
            <a:pPr>
              <a:lnSpc>
                <a:spcPct val="97000"/>
              </a:lnSpc>
            </a:pPr>
            <a:r>
              <a:rPr lang="en-US" sz="1059" b="1" spc="-1" dirty="0">
                <a:latin typeface="Arial"/>
                <a:ea typeface="Arial Unicode MS"/>
              </a:rPr>
              <a:t>The CODA Collaborative. N </a:t>
            </a:r>
            <a:r>
              <a:rPr lang="en-US" sz="1059" b="1" spc="-1" dirty="0" err="1">
                <a:latin typeface="Arial"/>
                <a:ea typeface="Arial Unicode MS"/>
              </a:rPr>
              <a:t>Engl</a:t>
            </a:r>
            <a:r>
              <a:rPr lang="en-US" sz="1059" b="1" spc="-1" dirty="0">
                <a:latin typeface="Arial"/>
                <a:ea typeface="Arial Unicode MS"/>
              </a:rPr>
              <a:t> J Med 2021;385:2395-2397.</a:t>
            </a:r>
            <a:endParaRPr lang="en-US" sz="1059" spc="-1" dirty="0">
              <a:latin typeface="Arial"/>
            </a:endParaRPr>
          </a:p>
        </p:txBody>
      </p:sp>
      <p:pic>
        <p:nvPicPr>
          <p:cNvPr id="46" name="Picture 45"/>
          <p:cNvPicPr/>
          <p:nvPr/>
        </p:nvPicPr>
        <p:blipFill>
          <a:blip r:embed="rId4"/>
          <a:stretch/>
        </p:blipFill>
        <p:spPr>
          <a:xfrm>
            <a:off x="1257850" y="1231200"/>
            <a:ext cx="6488259" cy="4828235"/>
          </a:xfrm>
          <a:prstGeom prst="rect">
            <a:avLst/>
          </a:prstGeom>
          <a:ln>
            <a:noFill/>
          </a:ln>
        </p:spPr>
      </p:pic>
      <p:sp>
        <p:nvSpPr>
          <p:cNvPr id="47" name="CustomShape 2"/>
          <p:cNvSpPr/>
          <p:nvPr/>
        </p:nvSpPr>
        <p:spPr>
          <a:xfrm>
            <a:off x="345989" y="292235"/>
            <a:ext cx="11392930" cy="645459"/>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chorCtr="1"/>
          <a:lstStyle/>
          <a:p>
            <a:r>
              <a:rPr lang="en-US" sz="2118" b="1" spc="-1" dirty="0">
                <a:latin typeface="Arial"/>
                <a:ea typeface="Arial Unicode MS"/>
              </a:rPr>
              <a:t>Cumulative Incidence of Appendectomy among Patients in the Antibiotics Group, According to the Presence or Absence of an Appendicolith.</a:t>
            </a:r>
            <a:endParaRPr lang="en-US" sz="2118" spc="-1" dirty="0">
              <a:latin typeface="Arial"/>
            </a:endParaRPr>
          </a:p>
        </p:txBody>
      </p:sp>
      <p:sp>
        <p:nvSpPr>
          <p:cNvPr id="2" name="TextBox 1">
            <a:extLst>
              <a:ext uri="{FF2B5EF4-FFF2-40B4-BE49-F238E27FC236}">
                <a16:creationId xmlns:a16="http://schemas.microsoft.com/office/drawing/2014/main" id="{B29307B2-336E-7906-813D-14F0F9DC42CA}"/>
              </a:ext>
            </a:extLst>
          </p:cNvPr>
          <p:cNvSpPr txBox="1"/>
          <p:nvPr/>
        </p:nvSpPr>
        <p:spPr>
          <a:xfrm>
            <a:off x="7932421" y="2674341"/>
            <a:ext cx="3992810" cy="1200329"/>
          </a:xfrm>
          <a:prstGeom prst="rect">
            <a:avLst/>
          </a:prstGeom>
          <a:noFill/>
        </p:spPr>
        <p:txBody>
          <a:bodyPr wrap="square" rtlCol="0">
            <a:spAutoFit/>
          </a:bodyPr>
          <a:lstStyle/>
          <a:p>
            <a:pPr marL="285750" indent="-285750">
              <a:buFont typeface="Arial" panose="020B0604020202020204" pitchFamily="34" charset="0"/>
              <a:buChar char="•"/>
            </a:pPr>
            <a:r>
              <a:rPr lang="en-US" sz="2400" dirty="0"/>
              <a:t>3 out of 10 had undergone appendectomy in 90 days</a:t>
            </a:r>
          </a:p>
          <a:p>
            <a:pPr marL="285750" indent="-285750">
              <a:buFont typeface="Arial" panose="020B0604020202020204" pitchFamily="34" charset="0"/>
              <a:buChar char="•"/>
            </a:pPr>
            <a:r>
              <a:rPr lang="en-US" sz="2400" dirty="0"/>
              <a:t>6 out of 10 didn’t!</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p:cNvPicPr/>
          <p:nvPr/>
        </p:nvPicPr>
        <p:blipFill>
          <a:blip r:embed="rId3"/>
          <a:stretch/>
        </p:blipFill>
        <p:spPr>
          <a:xfrm>
            <a:off x="8106706" y="6448235"/>
            <a:ext cx="2255294" cy="349094"/>
          </a:xfrm>
          <a:prstGeom prst="rect">
            <a:avLst/>
          </a:prstGeom>
          <a:solidFill>
            <a:schemeClr val="tx1"/>
          </a:solidFill>
          <a:ln>
            <a:solidFill>
              <a:schemeClr val="tx1"/>
            </a:solidFill>
          </a:ln>
        </p:spPr>
      </p:pic>
      <p:sp>
        <p:nvSpPr>
          <p:cNvPr id="45" name="TextShape 1"/>
          <p:cNvSpPr txBox="1"/>
          <p:nvPr/>
        </p:nvSpPr>
        <p:spPr>
          <a:xfrm>
            <a:off x="1817294" y="6352941"/>
            <a:ext cx="6194118" cy="473294"/>
          </a:xfrm>
          <a:prstGeom prst="rect">
            <a:avLst/>
          </a:prstGeom>
          <a:noFill/>
          <a:ln>
            <a:noFill/>
          </a:ln>
        </p:spPr>
        <p:txBody>
          <a:bodyPr lIns="0" tIns="0" rIns="0" bIns="0" anchor="ctr"/>
          <a:lstStyle/>
          <a:p>
            <a:pPr>
              <a:lnSpc>
                <a:spcPct val="97000"/>
              </a:lnSpc>
            </a:pPr>
            <a:r>
              <a:rPr lang="en-US" sz="1059" b="1" spc="-1">
                <a:latin typeface="Arial"/>
                <a:ea typeface="Arial Unicode MS"/>
              </a:rPr>
              <a:t>The CODA Collaborative. N Engl J Med 2020;383:1907-1919.</a:t>
            </a:r>
            <a:endParaRPr lang="en-US" sz="1059" spc="-1">
              <a:latin typeface="Arial"/>
            </a:endParaRPr>
          </a:p>
        </p:txBody>
      </p:sp>
      <p:pic>
        <p:nvPicPr>
          <p:cNvPr id="46" name="Picture 45"/>
          <p:cNvPicPr/>
          <p:nvPr/>
        </p:nvPicPr>
        <p:blipFill>
          <a:blip r:embed="rId4"/>
          <a:stretch/>
        </p:blipFill>
        <p:spPr>
          <a:xfrm>
            <a:off x="1346885" y="556054"/>
            <a:ext cx="9749481" cy="5892181"/>
          </a:xfrm>
          <a:prstGeom prst="rect">
            <a:avLst/>
          </a:prstGeom>
          <a:ln>
            <a:noFill/>
          </a:ln>
        </p:spPr>
      </p:pic>
      <p:sp>
        <p:nvSpPr>
          <p:cNvPr id="47" name="CustomShape 2"/>
          <p:cNvSpPr/>
          <p:nvPr/>
        </p:nvSpPr>
        <p:spPr>
          <a:xfrm>
            <a:off x="2061883" y="292236"/>
            <a:ext cx="8068235" cy="11753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chorCtr="1"/>
          <a:lstStyle/>
          <a:p>
            <a:r>
              <a:rPr lang="en-US" sz="2118" b="1" spc="-1" dirty="0">
                <a:latin typeface="Arial"/>
                <a:ea typeface="Arial Unicode MS"/>
              </a:rPr>
              <a:t>Adverse Events and Complications at 90 Days.*</a:t>
            </a:r>
            <a:endParaRPr lang="en-US" sz="2118" spc="-1" dirty="0">
              <a:latin typeface="Arial"/>
            </a:endParaRPr>
          </a:p>
        </p:txBody>
      </p:sp>
      <p:sp>
        <p:nvSpPr>
          <p:cNvPr id="3" name="Frame 2">
            <a:extLst>
              <a:ext uri="{FF2B5EF4-FFF2-40B4-BE49-F238E27FC236}">
                <a16:creationId xmlns:a16="http://schemas.microsoft.com/office/drawing/2014/main" id="{456CDA5A-6EC4-656E-9D7F-2FC0FE15E8A8}"/>
              </a:ext>
            </a:extLst>
          </p:cNvPr>
          <p:cNvSpPr/>
          <p:nvPr/>
        </p:nvSpPr>
        <p:spPr>
          <a:xfrm>
            <a:off x="1095634" y="4071547"/>
            <a:ext cx="10539340" cy="349094"/>
          </a:xfrm>
          <a:prstGeom prst="frame">
            <a:avLst>
              <a:gd name="adj1" fmla="val 428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p:cNvPicPr/>
          <p:nvPr/>
        </p:nvPicPr>
        <p:blipFill>
          <a:blip r:embed="rId3"/>
          <a:stretch/>
        </p:blipFill>
        <p:spPr>
          <a:xfrm>
            <a:off x="8106706" y="6448235"/>
            <a:ext cx="2255294" cy="349094"/>
          </a:xfrm>
          <a:prstGeom prst="rect">
            <a:avLst/>
          </a:prstGeom>
          <a:solidFill>
            <a:schemeClr val="tx1"/>
          </a:solidFill>
          <a:ln>
            <a:solidFill>
              <a:schemeClr val="tx1"/>
            </a:solidFill>
          </a:ln>
        </p:spPr>
      </p:pic>
      <p:sp>
        <p:nvSpPr>
          <p:cNvPr id="45" name="TextShape 1"/>
          <p:cNvSpPr txBox="1"/>
          <p:nvPr/>
        </p:nvSpPr>
        <p:spPr>
          <a:xfrm>
            <a:off x="1817294" y="6352941"/>
            <a:ext cx="6194118" cy="473294"/>
          </a:xfrm>
          <a:prstGeom prst="rect">
            <a:avLst/>
          </a:prstGeom>
          <a:noFill/>
          <a:ln>
            <a:noFill/>
          </a:ln>
        </p:spPr>
        <p:txBody>
          <a:bodyPr lIns="0" tIns="0" rIns="0" bIns="0" anchor="ctr"/>
          <a:lstStyle/>
          <a:p>
            <a:pPr>
              <a:lnSpc>
                <a:spcPct val="97000"/>
              </a:lnSpc>
            </a:pPr>
            <a:r>
              <a:rPr lang="en-US" sz="1059" b="1" spc="-1">
                <a:latin typeface="Arial"/>
                <a:ea typeface="Arial Unicode MS"/>
              </a:rPr>
              <a:t>The CODA Collaborative. N Engl J Med 2020;383:1907-1919.</a:t>
            </a:r>
            <a:endParaRPr lang="en-US" sz="1059" spc="-1">
              <a:latin typeface="Arial"/>
            </a:endParaRPr>
          </a:p>
        </p:txBody>
      </p:sp>
      <p:pic>
        <p:nvPicPr>
          <p:cNvPr id="46" name="Picture 45"/>
          <p:cNvPicPr/>
          <p:nvPr/>
        </p:nvPicPr>
        <p:blipFill>
          <a:blip r:embed="rId4"/>
          <a:stretch/>
        </p:blipFill>
        <p:spPr>
          <a:xfrm>
            <a:off x="1346885" y="556054"/>
            <a:ext cx="9749481" cy="5892181"/>
          </a:xfrm>
          <a:prstGeom prst="rect">
            <a:avLst/>
          </a:prstGeom>
          <a:ln>
            <a:noFill/>
          </a:ln>
        </p:spPr>
      </p:pic>
      <p:sp>
        <p:nvSpPr>
          <p:cNvPr id="47" name="CustomShape 2"/>
          <p:cNvSpPr/>
          <p:nvPr/>
        </p:nvSpPr>
        <p:spPr>
          <a:xfrm>
            <a:off x="2061883" y="292236"/>
            <a:ext cx="8068235" cy="11753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chorCtr="1"/>
          <a:lstStyle/>
          <a:p>
            <a:r>
              <a:rPr lang="en-US" sz="2118" b="1" spc="-1" dirty="0">
                <a:latin typeface="Arial"/>
                <a:ea typeface="Arial Unicode MS"/>
              </a:rPr>
              <a:t>Adverse Events and Complications at 90 Days.*</a:t>
            </a:r>
            <a:endParaRPr lang="en-US" sz="2118" spc="-1" dirty="0">
              <a:latin typeface="Arial"/>
            </a:endParaRPr>
          </a:p>
        </p:txBody>
      </p:sp>
      <p:sp>
        <p:nvSpPr>
          <p:cNvPr id="3" name="Frame 2">
            <a:extLst>
              <a:ext uri="{FF2B5EF4-FFF2-40B4-BE49-F238E27FC236}">
                <a16:creationId xmlns:a16="http://schemas.microsoft.com/office/drawing/2014/main" id="{456CDA5A-6EC4-656E-9D7F-2FC0FE15E8A8}"/>
              </a:ext>
            </a:extLst>
          </p:cNvPr>
          <p:cNvSpPr/>
          <p:nvPr/>
        </p:nvSpPr>
        <p:spPr>
          <a:xfrm>
            <a:off x="739588" y="4370293"/>
            <a:ext cx="10881939" cy="806825"/>
          </a:xfrm>
          <a:prstGeom prst="frame">
            <a:avLst>
              <a:gd name="adj1" fmla="val 428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6407590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51D11A-B62F-7269-BCE5-BD6783450E08}"/>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Once upon a time...</a:t>
            </a:r>
          </a:p>
        </p:txBody>
      </p:sp>
      <p:pic>
        <p:nvPicPr>
          <p:cNvPr id="4" name="Content Placeholder 3">
            <a:extLst>
              <a:ext uri="{FF2B5EF4-FFF2-40B4-BE49-F238E27FC236}">
                <a16:creationId xmlns:a16="http://schemas.microsoft.com/office/drawing/2014/main" id="{ECEF32C4-CF17-CC3E-593B-2FC12AE6B54C}"/>
              </a:ext>
            </a:extLst>
          </p:cNvPr>
          <p:cNvPicPr>
            <a:picLocks noGrp="1" noChangeAspect="1"/>
          </p:cNvPicPr>
          <p:nvPr>
            <p:ph idx="1"/>
          </p:nvPr>
        </p:nvPicPr>
        <p:blipFill>
          <a:blip r:embed="rId3"/>
          <a:stretch>
            <a:fillRect/>
          </a:stretch>
        </p:blipFill>
        <p:spPr>
          <a:xfrm>
            <a:off x="1911049" y="1675227"/>
            <a:ext cx="8369901" cy="4394199"/>
          </a:xfrm>
          <a:prstGeom prst="rect">
            <a:avLst/>
          </a:prstGeom>
        </p:spPr>
      </p:pic>
    </p:spTree>
    <p:extLst>
      <p:ext uri="{BB962C8B-B14F-4D97-AF65-F5344CB8AC3E}">
        <p14:creationId xmlns:p14="http://schemas.microsoft.com/office/powerpoint/2010/main" val="29864625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125B3-F3D8-DBAC-8223-A33D20574237}"/>
              </a:ext>
            </a:extLst>
          </p:cNvPr>
          <p:cNvSpPr>
            <a:spLocks noGrp="1"/>
          </p:cNvSpPr>
          <p:nvPr>
            <p:ph type="title"/>
          </p:nvPr>
        </p:nvSpPr>
        <p:spPr/>
        <p:txBody>
          <a:bodyPr/>
          <a:lstStyle/>
          <a:p>
            <a:r>
              <a:rPr lang="en-US" dirty="0"/>
              <a:t>What empiric antibiotics would you choose for a patient with a complicated IAI?</a:t>
            </a:r>
          </a:p>
        </p:txBody>
      </p:sp>
      <p:pic>
        <p:nvPicPr>
          <p:cNvPr id="6" name="Content Placeholder 5" descr="Question mark against red wall">
            <a:extLst>
              <a:ext uri="{FF2B5EF4-FFF2-40B4-BE49-F238E27FC236}">
                <a16:creationId xmlns:a16="http://schemas.microsoft.com/office/drawing/2014/main" id="{8CA6461F-EBAA-C7B4-D933-AC02E52DF2F6}"/>
              </a:ext>
            </a:extLst>
          </p:cNvPr>
          <p:cNvPicPr>
            <a:picLocks noGrp="1" noChangeAspect="1"/>
          </p:cNvPicPr>
          <p:nvPr>
            <p:ph idx="1"/>
          </p:nvPr>
        </p:nvPicPr>
        <p:blipFill>
          <a:blip r:embed="rId3"/>
          <a:stretch>
            <a:fillRect/>
          </a:stretch>
        </p:blipFill>
        <p:spPr>
          <a:xfrm>
            <a:off x="2496832" y="1825625"/>
            <a:ext cx="7198336" cy="4351338"/>
          </a:xfrm>
        </p:spPr>
      </p:pic>
    </p:spTree>
    <p:extLst>
      <p:ext uri="{BB962C8B-B14F-4D97-AF65-F5344CB8AC3E}">
        <p14:creationId xmlns:p14="http://schemas.microsoft.com/office/powerpoint/2010/main" val="34550374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94568" y="1648145"/>
            <a:ext cx="9344768" cy="4695747"/>
          </a:xfrm>
          <a:prstGeom prst="rect">
            <a:avLst/>
          </a:prstGeom>
        </p:spPr>
      </p:pic>
      <p:sp>
        <p:nvSpPr>
          <p:cNvPr id="3" name="TextBox 2"/>
          <p:cNvSpPr txBox="1"/>
          <p:nvPr/>
        </p:nvSpPr>
        <p:spPr>
          <a:xfrm>
            <a:off x="556532" y="643467"/>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200" kern="1200" dirty="0">
                <a:latin typeface="+mj-lt"/>
                <a:ea typeface="+mj-ea"/>
                <a:cs typeface="+mj-cs"/>
              </a:rPr>
              <a:t>Human Microbiome</a:t>
            </a:r>
          </a:p>
        </p:txBody>
      </p:sp>
    </p:spTree>
    <p:extLst>
      <p:ext uri="{BB962C8B-B14F-4D97-AF65-F5344CB8AC3E}">
        <p14:creationId xmlns:p14="http://schemas.microsoft.com/office/powerpoint/2010/main" val="16727655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7348E-7364-4AEA-DB28-D0CBBA2CA3B0}"/>
              </a:ext>
            </a:extLst>
          </p:cNvPr>
          <p:cNvSpPr>
            <a:spLocks noGrp="1"/>
          </p:cNvSpPr>
          <p:nvPr>
            <p:ph type="title"/>
          </p:nvPr>
        </p:nvSpPr>
        <p:spPr>
          <a:xfrm>
            <a:off x="838200" y="482973"/>
            <a:ext cx="10515600" cy="1325563"/>
          </a:xfrm>
        </p:spPr>
        <p:txBody>
          <a:bodyPr/>
          <a:lstStyle/>
          <a:p>
            <a:pPr algn="ctr"/>
            <a:r>
              <a:rPr lang="en-US" dirty="0"/>
              <a:t>Antibiotics for complicated </a:t>
            </a:r>
            <a:br>
              <a:rPr lang="en-US" dirty="0"/>
            </a:br>
            <a:r>
              <a:rPr lang="en-US" dirty="0"/>
              <a:t>intraabdominal infections</a:t>
            </a:r>
          </a:p>
        </p:txBody>
      </p:sp>
      <p:graphicFrame>
        <p:nvGraphicFramePr>
          <p:cNvPr id="4" name="Content Placeholder 3">
            <a:extLst>
              <a:ext uri="{FF2B5EF4-FFF2-40B4-BE49-F238E27FC236}">
                <a16:creationId xmlns:a16="http://schemas.microsoft.com/office/drawing/2014/main" id="{DCA5ECBE-860E-1E45-7628-567F384547A4}"/>
              </a:ext>
            </a:extLst>
          </p:cNvPr>
          <p:cNvGraphicFramePr>
            <a:graphicFrameLocks noGrp="1"/>
          </p:cNvGraphicFramePr>
          <p:nvPr>
            <p:ph idx="1"/>
            <p:extLst>
              <p:ext uri="{D42A27DB-BD31-4B8C-83A1-F6EECF244321}">
                <p14:modId xmlns:p14="http://schemas.microsoft.com/office/powerpoint/2010/main" val="458297495"/>
              </p:ext>
            </p:extLst>
          </p:nvPr>
        </p:nvGraphicFramePr>
        <p:xfrm>
          <a:off x="838199" y="1825624"/>
          <a:ext cx="10833847" cy="48575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871270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BA79B-F4A3-B8AF-0D51-6691D188533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A630A5B-27C5-9317-710F-10E1D16AD2C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20C3ACAB-C765-9C36-8FBD-789E1AF331FB}"/>
              </a:ext>
            </a:extLst>
          </p:cNvPr>
          <p:cNvPicPr>
            <a:picLocks noChangeAspect="1"/>
          </p:cNvPicPr>
          <p:nvPr/>
        </p:nvPicPr>
        <p:blipFill>
          <a:blip r:embed="rId3"/>
          <a:stretch>
            <a:fillRect/>
          </a:stretch>
        </p:blipFill>
        <p:spPr>
          <a:xfrm>
            <a:off x="1779373" y="507645"/>
            <a:ext cx="8543467" cy="5781943"/>
          </a:xfrm>
          <a:prstGeom prst="rect">
            <a:avLst/>
          </a:prstGeom>
        </p:spPr>
      </p:pic>
    </p:spTree>
    <p:extLst>
      <p:ext uri="{BB962C8B-B14F-4D97-AF65-F5344CB8AC3E}">
        <p14:creationId xmlns:p14="http://schemas.microsoft.com/office/powerpoint/2010/main" val="38118805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BA79B-F4A3-B8AF-0D51-6691D188533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A630A5B-27C5-9317-710F-10E1D16AD2C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20C3ACAB-C765-9C36-8FBD-789E1AF331FB}"/>
              </a:ext>
            </a:extLst>
          </p:cNvPr>
          <p:cNvPicPr>
            <a:picLocks noChangeAspect="1"/>
          </p:cNvPicPr>
          <p:nvPr/>
        </p:nvPicPr>
        <p:blipFill>
          <a:blip r:embed="rId3"/>
          <a:stretch>
            <a:fillRect/>
          </a:stretch>
        </p:blipFill>
        <p:spPr>
          <a:xfrm>
            <a:off x="1779373" y="507645"/>
            <a:ext cx="8543467" cy="5781943"/>
          </a:xfrm>
          <a:prstGeom prst="rect">
            <a:avLst/>
          </a:prstGeom>
        </p:spPr>
      </p:pic>
      <p:sp>
        <p:nvSpPr>
          <p:cNvPr id="5" name="Frame 4">
            <a:extLst>
              <a:ext uri="{FF2B5EF4-FFF2-40B4-BE49-F238E27FC236}">
                <a16:creationId xmlns:a16="http://schemas.microsoft.com/office/drawing/2014/main" id="{A4F82CE0-908D-3E6C-23FC-66A6EA09DE93}"/>
              </a:ext>
            </a:extLst>
          </p:cNvPr>
          <p:cNvSpPr/>
          <p:nvPr/>
        </p:nvSpPr>
        <p:spPr>
          <a:xfrm>
            <a:off x="5943600" y="1322173"/>
            <a:ext cx="443753" cy="4053016"/>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7711625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BA79B-F4A3-B8AF-0D51-6691D188533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A630A5B-27C5-9317-710F-10E1D16AD2C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20C3ACAB-C765-9C36-8FBD-789E1AF331FB}"/>
              </a:ext>
            </a:extLst>
          </p:cNvPr>
          <p:cNvPicPr>
            <a:picLocks noChangeAspect="1"/>
          </p:cNvPicPr>
          <p:nvPr/>
        </p:nvPicPr>
        <p:blipFill>
          <a:blip r:embed="rId3"/>
          <a:stretch>
            <a:fillRect/>
          </a:stretch>
        </p:blipFill>
        <p:spPr>
          <a:xfrm>
            <a:off x="1779373" y="507645"/>
            <a:ext cx="8543467" cy="5781943"/>
          </a:xfrm>
          <a:prstGeom prst="rect">
            <a:avLst/>
          </a:prstGeom>
        </p:spPr>
      </p:pic>
      <p:sp>
        <p:nvSpPr>
          <p:cNvPr id="5" name="Frame 4">
            <a:extLst>
              <a:ext uri="{FF2B5EF4-FFF2-40B4-BE49-F238E27FC236}">
                <a16:creationId xmlns:a16="http://schemas.microsoft.com/office/drawing/2014/main" id="{A4F82CE0-908D-3E6C-23FC-66A6EA09DE93}"/>
              </a:ext>
            </a:extLst>
          </p:cNvPr>
          <p:cNvSpPr/>
          <p:nvPr/>
        </p:nvSpPr>
        <p:spPr>
          <a:xfrm>
            <a:off x="6225988" y="1372108"/>
            <a:ext cx="537883" cy="4053016"/>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4307711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BA79B-F4A3-B8AF-0D51-6691D188533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A630A5B-27C5-9317-710F-10E1D16AD2C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20C3ACAB-C765-9C36-8FBD-789E1AF331FB}"/>
              </a:ext>
            </a:extLst>
          </p:cNvPr>
          <p:cNvPicPr>
            <a:picLocks noChangeAspect="1"/>
          </p:cNvPicPr>
          <p:nvPr/>
        </p:nvPicPr>
        <p:blipFill>
          <a:blip r:embed="rId3"/>
          <a:stretch>
            <a:fillRect/>
          </a:stretch>
        </p:blipFill>
        <p:spPr>
          <a:xfrm>
            <a:off x="1779373" y="507645"/>
            <a:ext cx="8543467" cy="5781943"/>
          </a:xfrm>
          <a:prstGeom prst="rect">
            <a:avLst/>
          </a:prstGeom>
        </p:spPr>
      </p:pic>
      <p:sp>
        <p:nvSpPr>
          <p:cNvPr id="5" name="Frame 4">
            <a:extLst>
              <a:ext uri="{FF2B5EF4-FFF2-40B4-BE49-F238E27FC236}">
                <a16:creationId xmlns:a16="http://schemas.microsoft.com/office/drawing/2014/main" id="{A4F82CE0-908D-3E6C-23FC-66A6EA09DE93}"/>
              </a:ext>
            </a:extLst>
          </p:cNvPr>
          <p:cNvSpPr/>
          <p:nvPr/>
        </p:nvSpPr>
        <p:spPr>
          <a:xfrm>
            <a:off x="8511988" y="1402492"/>
            <a:ext cx="672353" cy="4053016"/>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1609140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EFAEB-092F-DBFE-C1BC-BADEBF75D9EC}"/>
              </a:ext>
            </a:extLst>
          </p:cNvPr>
          <p:cNvSpPr>
            <a:spLocks noGrp="1"/>
          </p:cNvSpPr>
          <p:nvPr>
            <p:ph type="title"/>
          </p:nvPr>
        </p:nvSpPr>
        <p:spPr/>
        <p:txBody>
          <a:bodyPr/>
          <a:lstStyle/>
          <a:p>
            <a:r>
              <a:rPr lang="en-US" dirty="0"/>
              <a:t>He presents with fevers two weeks later</a:t>
            </a:r>
          </a:p>
        </p:txBody>
      </p:sp>
      <p:sp>
        <p:nvSpPr>
          <p:cNvPr id="3" name="Content Placeholder 2">
            <a:extLst>
              <a:ext uri="{FF2B5EF4-FFF2-40B4-BE49-F238E27FC236}">
                <a16:creationId xmlns:a16="http://schemas.microsoft.com/office/drawing/2014/main" id="{6322C682-DB5F-7754-DE34-9F5606C9FCEF}"/>
              </a:ext>
            </a:extLst>
          </p:cNvPr>
          <p:cNvSpPr>
            <a:spLocks noGrp="1"/>
          </p:cNvSpPr>
          <p:nvPr>
            <p:ph idx="1"/>
          </p:nvPr>
        </p:nvSpPr>
        <p:spPr/>
        <p:txBody>
          <a:bodyPr/>
          <a:lstStyle/>
          <a:p>
            <a:r>
              <a:rPr lang="en-US" dirty="0"/>
              <a:t>He is started on amoxicillin-clavulanate for 9 days after receiving piperacillin-tazobactam for a day. </a:t>
            </a:r>
          </a:p>
          <a:p>
            <a:r>
              <a:rPr lang="en-US" dirty="0"/>
              <a:t>1 week after stopping his antibiotics he develops new fevers and a repeat image shows a 3cm abscess which undergoes IR guided drainage. He is started on ceftriaxone and metronidazole. </a:t>
            </a:r>
          </a:p>
        </p:txBody>
      </p:sp>
    </p:spTree>
    <p:extLst>
      <p:ext uri="{BB962C8B-B14F-4D97-AF65-F5344CB8AC3E}">
        <p14:creationId xmlns:p14="http://schemas.microsoft.com/office/powerpoint/2010/main" val="6077709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6C1AE-9A2D-A847-AEE4-E9F83F5C23E4}"/>
              </a:ext>
            </a:extLst>
          </p:cNvPr>
          <p:cNvSpPr>
            <a:spLocks noGrp="1"/>
          </p:cNvSpPr>
          <p:nvPr>
            <p:ph type="title"/>
          </p:nvPr>
        </p:nvSpPr>
        <p:spPr>
          <a:xfrm>
            <a:off x="838200" y="500062"/>
            <a:ext cx="10515600" cy="1325563"/>
          </a:xfrm>
        </p:spPr>
        <p:txBody>
          <a:bodyPr>
            <a:noAutofit/>
          </a:bodyPr>
          <a:lstStyle/>
          <a:p>
            <a:r>
              <a:rPr lang="en-US" sz="3600" dirty="0"/>
              <a:t>When would you stop his antibiotics?</a:t>
            </a:r>
          </a:p>
        </p:txBody>
      </p:sp>
      <p:graphicFrame>
        <p:nvGraphicFramePr>
          <p:cNvPr id="5" name="Content Placeholder 2">
            <a:extLst>
              <a:ext uri="{FF2B5EF4-FFF2-40B4-BE49-F238E27FC236}">
                <a16:creationId xmlns:a16="http://schemas.microsoft.com/office/drawing/2014/main" id="{C3750BAA-03D5-0D2A-0F7F-D69E5288E8EF}"/>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075298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73D8943-11F4-F742-89A6-62F1117A84B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71502" y="826748"/>
            <a:ext cx="6472771" cy="5452132"/>
          </a:xfrm>
          <a:prstGeom prst="rect">
            <a:avLst/>
          </a:prstGeom>
        </p:spPr>
      </p:pic>
      <p:sp>
        <p:nvSpPr>
          <p:cNvPr id="3" name="TextBox 2">
            <a:extLst>
              <a:ext uri="{FF2B5EF4-FFF2-40B4-BE49-F238E27FC236}">
                <a16:creationId xmlns:a16="http://schemas.microsoft.com/office/drawing/2014/main" id="{B5F15326-08BA-8B4E-9696-B61E3949BDBD}"/>
              </a:ext>
            </a:extLst>
          </p:cNvPr>
          <p:cNvSpPr txBox="1"/>
          <p:nvPr/>
        </p:nvSpPr>
        <p:spPr>
          <a:xfrm>
            <a:off x="7421880" y="6278880"/>
            <a:ext cx="2006831" cy="369332"/>
          </a:xfrm>
          <a:prstGeom prst="rect">
            <a:avLst/>
          </a:prstGeom>
          <a:noFill/>
        </p:spPr>
        <p:txBody>
          <a:bodyPr wrap="none" rtlCol="0">
            <a:spAutoFit/>
          </a:bodyPr>
          <a:lstStyle/>
          <a:p>
            <a:r>
              <a:rPr lang="en-US" dirty="0"/>
              <a:t>Sawyer, NEJM 2015</a:t>
            </a:r>
          </a:p>
        </p:txBody>
      </p:sp>
      <p:sp>
        <p:nvSpPr>
          <p:cNvPr id="5" name="Content Placeholder 4">
            <a:extLst>
              <a:ext uri="{FF2B5EF4-FFF2-40B4-BE49-F238E27FC236}">
                <a16:creationId xmlns:a16="http://schemas.microsoft.com/office/drawing/2014/main" id="{F7CE1FBC-B2FF-B6A5-23CC-F2F406BA379B}"/>
              </a:ext>
            </a:extLst>
          </p:cNvPr>
          <p:cNvSpPr>
            <a:spLocks noGrp="1"/>
          </p:cNvSpPr>
          <p:nvPr>
            <p:ph sz="half" idx="1"/>
          </p:nvPr>
        </p:nvSpPr>
        <p:spPr>
          <a:xfrm>
            <a:off x="504138" y="1043572"/>
            <a:ext cx="5181600" cy="4351338"/>
          </a:xfrm>
        </p:spPr>
        <p:txBody>
          <a:bodyPr/>
          <a:lstStyle/>
          <a:p>
            <a:r>
              <a:rPr lang="en-US" dirty="0"/>
              <a:t>518 patients randomized</a:t>
            </a:r>
          </a:p>
          <a:p>
            <a:r>
              <a:rPr lang="en-US" dirty="0"/>
              <a:t>2 days after resolution of fever or 10 days max v 4 days </a:t>
            </a:r>
          </a:p>
          <a:p>
            <a:r>
              <a:rPr lang="en-US" dirty="0"/>
              <a:t>Primary outcome: surgical site </a:t>
            </a:r>
            <a:r>
              <a:rPr lang="en-US" dirty="0" err="1"/>
              <a:t>infecitons</a:t>
            </a:r>
            <a:r>
              <a:rPr lang="en-US" dirty="0"/>
              <a:t> or recurrent intraabdominal infection or death within 30 days of source control procedure</a:t>
            </a:r>
          </a:p>
          <a:p>
            <a:r>
              <a:rPr lang="en-US" dirty="0"/>
              <a:t>Results: 21.8% v 22.3% met </a:t>
            </a:r>
            <a:r>
              <a:rPr lang="en-US"/>
              <a:t>primary outcome</a:t>
            </a:r>
            <a:endParaRPr lang="en-US" dirty="0"/>
          </a:p>
        </p:txBody>
      </p:sp>
    </p:spTree>
    <p:extLst>
      <p:ext uri="{BB962C8B-B14F-4D97-AF65-F5344CB8AC3E}">
        <p14:creationId xmlns:p14="http://schemas.microsoft.com/office/powerpoint/2010/main" val="42011908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448055"/>
            <a:ext cx="3414370" cy="3801257"/>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ECF6D143-D821-6F46-FD5E-DE9ABEF425AA}"/>
              </a:ext>
            </a:extLst>
          </p:cNvPr>
          <p:cNvSpPr>
            <a:spLocks noGrp="1"/>
          </p:cNvSpPr>
          <p:nvPr>
            <p:ph type="title"/>
          </p:nvPr>
        </p:nvSpPr>
        <p:spPr>
          <a:xfrm>
            <a:off x="777240" y="731519"/>
            <a:ext cx="2845191" cy="3237579"/>
          </a:xfrm>
        </p:spPr>
        <p:txBody>
          <a:bodyPr>
            <a:normAutofit/>
          </a:bodyPr>
          <a:lstStyle/>
          <a:p>
            <a:r>
              <a:rPr lang="en-US" sz="3800">
                <a:solidFill>
                  <a:srgbClr val="FFFFFF"/>
                </a:solidFill>
              </a:rPr>
              <a:t>Outline</a:t>
            </a:r>
          </a:p>
        </p:txBody>
      </p:sp>
      <p:sp>
        <p:nvSpPr>
          <p:cNvPr id="10" name="Rectangle 9">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3" y="4419227"/>
            <a:ext cx="3414369" cy="1979852"/>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2" name="Rectangle 11">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4603" y="448055"/>
            <a:ext cx="7688475" cy="595274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1B98D79-FAFC-B7AE-E024-A764251C01EF}"/>
              </a:ext>
            </a:extLst>
          </p:cNvPr>
          <p:cNvSpPr>
            <a:spLocks noGrp="1"/>
          </p:cNvSpPr>
          <p:nvPr>
            <p:ph idx="1"/>
          </p:nvPr>
        </p:nvSpPr>
        <p:spPr>
          <a:xfrm>
            <a:off x="4379709" y="686862"/>
            <a:ext cx="7037591" cy="5475129"/>
          </a:xfrm>
        </p:spPr>
        <p:txBody>
          <a:bodyPr anchor="ctr">
            <a:normAutofit/>
          </a:bodyPr>
          <a:lstStyle/>
          <a:p>
            <a:r>
              <a:rPr lang="en-US" sz="2600" dirty="0"/>
              <a:t>What is antimicrobial stewardship and why is it important</a:t>
            </a:r>
          </a:p>
          <a:p>
            <a:r>
              <a:rPr lang="en-US" sz="2600" dirty="0"/>
              <a:t>The antibiotic duration has had its day</a:t>
            </a:r>
          </a:p>
          <a:p>
            <a:r>
              <a:rPr lang="en-US" sz="2600" dirty="0"/>
              <a:t>When to use antifungal therapy </a:t>
            </a:r>
          </a:p>
          <a:p>
            <a:r>
              <a:rPr lang="en-US" sz="2600" dirty="0"/>
              <a:t>The Big Beasts of ID: </a:t>
            </a:r>
            <a:r>
              <a:rPr lang="en-US" sz="2600" dirty="0" err="1"/>
              <a:t>AmpC</a:t>
            </a:r>
            <a:r>
              <a:rPr lang="en-US" sz="2600" dirty="0"/>
              <a:t>, ESBL, CRE</a:t>
            </a:r>
          </a:p>
          <a:p>
            <a:r>
              <a:rPr lang="en-US" sz="2600" dirty="0"/>
              <a:t>The case for oral therapy</a:t>
            </a:r>
          </a:p>
          <a:p>
            <a:r>
              <a:rPr lang="en-US" sz="2600" dirty="0"/>
              <a:t>I will not talk about Covid-19 today </a:t>
            </a:r>
          </a:p>
          <a:p>
            <a:pPr lvl="1"/>
            <a:r>
              <a:rPr lang="en-US" sz="2600" dirty="0"/>
              <a:t>Nor will I have time for monkeypox, but happy to answer questions</a:t>
            </a:r>
          </a:p>
        </p:txBody>
      </p:sp>
    </p:spTree>
    <p:extLst>
      <p:ext uri="{BB962C8B-B14F-4D97-AF65-F5344CB8AC3E}">
        <p14:creationId xmlns:p14="http://schemas.microsoft.com/office/powerpoint/2010/main" val="27379638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073BC-7284-3067-B316-459F18740DE6}"/>
              </a:ext>
            </a:extLst>
          </p:cNvPr>
          <p:cNvSpPr>
            <a:spLocks noGrp="1"/>
          </p:cNvSpPr>
          <p:nvPr>
            <p:ph type="title"/>
          </p:nvPr>
        </p:nvSpPr>
        <p:spPr>
          <a:xfrm>
            <a:off x="648929" y="629266"/>
            <a:ext cx="4944152" cy="1622321"/>
          </a:xfrm>
        </p:spPr>
        <p:txBody>
          <a:bodyPr>
            <a:normAutofit/>
          </a:bodyPr>
          <a:lstStyle/>
          <a:p>
            <a:r>
              <a:rPr lang="en-US"/>
              <a:t>When do we use antifungals?</a:t>
            </a:r>
          </a:p>
        </p:txBody>
      </p:sp>
      <p:sp>
        <p:nvSpPr>
          <p:cNvPr id="16" name="Content Placeholder 15">
            <a:extLst>
              <a:ext uri="{FF2B5EF4-FFF2-40B4-BE49-F238E27FC236}">
                <a16:creationId xmlns:a16="http://schemas.microsoft.com/office/drawing/2014/main" id="{1C7DE49F-5E80-A759-5837-62589E87526C}"/>
              </a:ext>
            </a:extLst>
          </p:cNvPr>
          <p:cNvSpPr>
            <a:spLocks noGrp="1"/>
          </p:cNvSpPr>
          <p:nvPr>
            <p:ph idx="1"/>
          </p:nvPr>
        </p:nvSpPr>
        <p:spPr>
          <a:xfrm>
            <a:off x="648930" y="2438400"/>
            <a:ext cx="4944151" cy="3785419"/>
          </a:xfrm>
        </p:spPr>
        <p:txBody>
          <a:bodyPr>
            <a:normAutofit/>
          </a:bodyPr>
          <a:lstStyle/>
          <a:p>
            <a:r>
              <a:rPr lang="en-US" sz="2400" dirty="0"/>
              <a:t>If clinically worsening on current course and source has been controlled</a:t>
            </a:r>
          </a:p>
          <a:p>
            <a:r>
              <a:rPr lang="en-US" sz="2400" dirty="0"/>
              <a:t>If colonized at more than 2 sites (sputum, urine) and not improving</a:t>
            </a:r>
          </a:p>
          <a:p>
            <a:r>
              <a:rPr lang="en-US" sz="2400" dirty="0"/>
              <a:t>Never take a culture from an old drain and use this to guide your clinical decision making</a:t>
            </a:r>
          </a:p>
        </p:txBody>
      </p:sp>
      <p:sp>
        <p:nvSpPr>
          <p:cNvPr id="19" name="Rectangle 18">
            <a:extLst>
              <a:ext uri="{FF2B5EF4-FFF2-40B4-BE49-F238E27FC236}">
                <a16:creationId xmlns:a16="http://schemas.microsoft.com/office/drawing/2014/main" id="{46F7435D-E3DB-47B1-BA61-B00ACC83A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2950" y="0"/>
            <a:ext cx="609905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9">
            <a:extLst>
              <a:ext uri="{FF2B5EF4-FFF2-40B4-BE49-F238E27FC236}">
                <a16:creationId xmlns:a16="http://schemas.microsoft.com/office/drawing/2014/main" id="{F263A0B5-F8C4-4116-809F-78A768EA7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7582" y="557784"/>
            <a:ext cx="513020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Stopwatch 66% with solid fill">
            <a:extLst>
              <a:ext uri="{FF2B5EF4-FFF2-40B4-BE49-F238E27FC236}">
                <a16:creationId xmlns:a16="http://schemas.microsoft.com/office/drawing/2014/main" id="{EADF52B5-E4F4-5334-33E3-25CB8F423D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04709" y="1189611"/>
            <a:ext cx="4475531" cy="4475531"/>
          </a:xfrm>
          <a:prstGeom prst="rect">
            <a:avLst/>
          </a:prstGeom>
          <a:effectLst/>
        </p:spPr>
      </p:pic>
      <p:pic>
        <p:nvPicPr>
          <p:cNvPr id="10" name="Graphic 9" descr="Oyster With Pearl with solid fill">
            <a:extLst>
              <a:ext uri="{FF2B5EF4-FFF2-40B4-BE49-F238E27FC236}">
                <a16:creationId xmlns:a16="http://schemas.microsoft.com/office/drawing/2014/main" id="{AA93293F-4192-B3E3-375F-227D7DE403F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94648" y="5382571"/>
            <a:ext cx="914400" cy="914400"/>
          </a:xfrm>
          <a:prstGeom prst="rect">
            <a:avLst/>
          </a:prstGeom>
        </p:spPr>
      </p:pic>
    </p:spTree>
    <p:extLst>
      <p:ext uri="{BB962C8B-B14F-4D97-AF65-F5344CB8AC3E}">
        <p14:creationId xmlns:p14="http://schemas.microsoft.com/office/powerpoint/2010/main" val="37917724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Antibiotic Course Has Had Its Day</a:t>
            </a:r>
          </a:p>
        </p:txBody>
      </p:sp>
      <p:sp>
        <p:nvSpPr>
          <p:cNvPr id="3" name="Content Placeholder 2"/>
          <p:cNvSpPr>
            <a:spLocks noGrp="1"/>
          </p:cNvSpPr>
          <p:nvPr>
            <p:ph idx="1"/>
          </p:nvPr>
        </p:nvSpPr>
        <p:spPr>
          <a:xfrm>
            <a:off x="512064" y="1457862"/>
            <a:ext cx="10841736" cy="4357269"/>
          </a:xfrm>
        </p:spPr>
        <p:txBody>
          <a:bodyPr anchor="ctr">
            <a:normAutofit/>
          </a:bodyPr>
          <a:lstStyle/>
          <a:p>
            <a:pPr marL="0" indent="0">
              <a:buNone/>
            </a:pPr>
            <a:r>
              <a:rPr lang="en-US" sz="1700" dirty="0">
                <a:solidFill>
                  <a:schemeClr val="bg1"/>
                </a:solidFill>
              </a:rPr>
              <a:t> </a:t>
            </a:r>
            <a:r>
              <a:rPr lang="en-US" sz="2400" dirty="0"/>
              <a:t>Florey and colleagues</a:t>
            </a:r>
          </a:p>
          <a:p>
            <a:pPr lvl="1"/>
            <a:r>
              <a:rPr lang="en-US" dirty="0"/>
              <a:t>Patient with Staph sepsis did not respond to PCN</a:t>
            </a:r>
          </a:p>
          <a:p>
            <a:pPr lvl="1"/>
            <a:r>
              <a:rPr lang="en-US" dirty="0"/>
              <a:t>Tried to keep giving him penicillin by </a:t>
            </a:r>
            <a:r>
              <a:rPr lang="en-US" u="sng" dirty="0"/>
              <a:t>recovering drug from his urine</a:t>
            </a:r>
            <a:r>
              <a:rPr lang="en-US" dirty="0"/>
              <a:t> </a:t>
            </a:r>
          </a:p>
          <a:p>
            <a:pPr lvl="1"/>
            <a:r>
              <a:rPr lang="en-US" dirty="0"/>
              <a:t>Assumption that he just needed more 	(not that it was resistant)</a:t>
            </a:r>
          </a:p>
          <a:p>
            <a:pPr lvl="1"/>
            <a:r>
              <a:rPr lang="en-US" dirty="0"/>
              <a:t>Fleming in 1945 Nobel speech:</a:t>
            </a:r>
          </a:p>
          <a:p>
            <a:pPr lvl="2"/>
            <a:r>
              <a:rPr lang="en-US" sz="2400" dirty="0"/>
              <a:t>”If you use penicillin, use enough!”</a:t>
            </a:r>
          </a:p>
          <a:p>
            <a:pPr lvl="2"/>
            <a:r>
              <a:rPr lang="en-US" sz="2400" dirty="0"/>
              <a:t>Clinical vignette: ”resistant” strep</a:t>
            </a:r>
          </a:p>
          <a:p>
            <a:pPr marL="0" indent="0">
              <a:buNone/>
            </a:pPr>
            <a:r>
              <a:rPr lang="en-US" sz="2400" dirty="0"/>
              <a:t>World Health Organization: Antibiotic Awareness Week 2016</a:t>
            </a:r>
          </a:p>
          <a:p>
            <a:pPr marL="457200" lvl="1" indent="0">
              <a:buNone/>
            </a:pPr>
            <a:r>
              <a:rPr lang="en-US" dirty="0"/>
              <a:t>“always complete the full prescription, even if you feel better, because stopping treatment early promotes the growth of drug resistant bacteria”</a:t>
            </a:r>
          </a:p>
        </p:txBody>
      </p:sp>
      <p:sp>
        <p:nvSpPr>
          <p:cNvPr id="7" name="Rectangle 6">
            <a:extLst>
              <a:ext uri="{FF2B5EF4-FFF2-40B4-BE49-F238E27FC236}">
                <a16:creationId xmlns:a16="http://schemas.microsoft.com/office/drawing/2014/main" id="{94A244A5-F2F7-4D4F-B118-52CB476C8F38}"/>
              </a:ext>
            </a:extLst>
          </p:cNvPr>
          <p:cNvSpPr/>
          <p:nvPr/>
        </p:nvSpPr>
        <p:spPr>
          <a:xfrm>
            <a:off x="7306077" y="6019237"/>
            <a:ext cx="3591048" cy="276999"/>
          </a:xfrm>
          <a:prstGeom prst="rect">
            <a:avLst/>
          </a:prstGeom>
        </p:spPr>
        <p:txBody>
          <a:bodyPr wrap="none">
            <a:spAutoFit/>
          </a:bodyPr>
          <a:lstStyle/>
          <a:p>
            <a:r>
              <a:rPr lang="fr-FR" sz="1200" dirty="0" err="1">
                <a:latin typeface="Helvetica" charset="0"/>
              </a:rPr>
              <a:t>Llewelyn</a:t>
            </a:r>
            <a:r>
              <a:rPr lang="fr-FR" sz="1200" dirty="0">
                <a:latin typeface="Helvetica" charset="0"/>
              </a:rPr>
              <a:t> and </a:t>
            </a:r>
            <a:r>
              <a:rPr lang="fr-FR" sz="1200" dirty="0" err="1">
                <a:latin typeface="Helvetica" charset="0"/>
              </a:rPr>
              <a:t>colleagues</a:t>
            </a:r>
            <a:r>
              <a:rPr lang="fr-FR" sz="1200" dirty="0">
                <a:latin typeface="Helvetica" charset="0"/>
              </a:rPr>
              <a:t>. BMJ 2017;358:j3418 </a:t>
            </a:r>
            <a:r>
              <a:rPr lang="fr-FR" sz="1200" dirty="0" err="1">
                <a:latin typeface="Helvetica" charset="0"/>
              </a:rPr>
              <a:t>doi</a:t>
            </a:r>
            <a:endParaRPr lang="fr-FR" sz="1200" dirty="0">
              <a:effectLst/>
              <a:latin typeface="Helvetica" charset="0"/>
            </a:endParaRPr>
          </a:p>
        </p:txBody>
      </p:sp>
      <p:pic>
        <p:nvPicPr>
          <p:cNvPr id="5" name="Picture 4">
            <a:extLst>
              <a:ext uri="{FF2B5EF4-FFF2-40B4-BE49-F238E27FC236}">
                <a16:creationId xmlns:a16="http://schemas.microsoft.com/office/drawing/2014/main" id="{A48667CB-F544-8342-A6F5-11B5F43FD9C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13022" y="3157737"/>
            <a:ext cx="2166914" cy="1190345"/>
          </a:xfrm>
          <a:prstGeom prst="rect">
            <a:avLst/>
          </a:prstGeom>
        </p:spPr>
      </p:pic>
    </p:spTree>
    <p:extLst>
      <p:ext uri="{BB962C8B-B14F-4D97-AF65-F5344CB8AC3E}">
        <p14:creationId xmlns:p14="http://schemas.microsoft.com/office/powerpoint/2010/main" val="10098179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p:cNvPicPr>
            <a:picLocks noGrp="1" noChangeAspect="1"/>
          </p:cNvPicPr>
          <p:nvPr>
            <p:ph idx="1"/>
          </p:nvPr>
        </p:nvPicPr>
        <p:blipFill>
          <a:blip r:embed="rId3"/>
          <a:stretch>
            <a:fillRect/>
          </a:stretch>
        </p:blipFill>
        <p:spPr>
          <a:xfrm>
            <a:off x="984930" y="643467"/>
            <a:ext cx="10222139" cy="5571066"/>
          </a:xfrm>
          <a:prstGeom prst="rect">
            <a:avLst/>
          </a:prstGeom>
        </p:spPr>
      </p:pic>
      <p:sp>
        <p:nvSpPr>
          <p:cNvPr id="2" name="Rectangle 1"/>
          <p:cNvSpPr/>
          <p:nvPr/>
        </p:nvSpPr>
        <p:spPr>
          <a:xfrm>
            <a:off x="7306077" y="6019237"/>
            <a:ext cx="3591048" cy="276999"/>
          </a:xfrm>
          <a:prstGeom prst="rect">
            <a:avLst/>
          </a:prstGeom>
        </p:spPr>
        <p:txBody>
          <a:bodyPr wrap="none">
            <a:spAutoFit/>
          </a:bodyPr>
          <a:lstStyle/>
          <a:p>
            <a:r>
              <a:rPr lang="fr-FR" sz="1200" dirty="0" err="1">
                <a:latin typeface="Helvetica" charset="0"/>
              </a:rPr>
              <a:t>Llewelyn</a:t>
            </a:r>
            <a:r>
              <a:rPr lang="fr-FR" sz="1200" dirty="0">
                <a:latin typeface="Helvetica" charset="0"/>
              </a:rPr>
              <a:t> and </a:t>
            </a:r>
            <a:r>
              <a:rPr lang="fr-FR" sz="1200" dirty="0" err="1">
                <a:latin typeface="Helvetica" charset="0"/>
              </a:rPr>
              <a:t>colleagues</a:t>
            </a:r>
            <a:r>
              <a:rPr lang="fr-FR" sz="1200" dirty="0">
                <a:latin typeface="Helvetica" charset="0"/>
              </a:rPr>
              <a:t>. BMJ 2017;358:j3418 </a:t>
            </a:r>
            <a:r>
              <a:rPr lang="fr-FR" sz="1200" dirty="0" err="1">
                <a:latin typeface="Helvetica" charset="0"/>
              </a:rPr>
              <a:t>doi</a:t>
            </a:r>
            <a:endParaRPr lang="fr-FR" sz="1200" dirty="0">
              <a:effectLst/>
              <a:latin typeface="Helvetica" charset="0"/>
            </a:endParaRPr>
          </a:p>
        </p:txBody>
      </p:sp>
    </p:spTree>
    <p:extLst>
      <p:ext uri="{BB962C8B-B14F-4D97-AF65-F5344CB8AC3E}">
        <p14:creationId xmlns:p14="http://schemas.microsoft.com/office/powerpoint/2010/main" val="27558974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5FFD0-5FD0-75FB-D1BA-D0F3781A3FA0}"/>
              </a:ext>
            </a:extLst>
          </p:cNvPr>
          <p:cNvSpPr>
            <a:spLocks noGrp="1"/>
          </p:cNvSpPr>
          <p:nvPr>
            <p:ph type="title"/>
          </p:nvPr>
        </p:nvSpPr>
        <p:spPr/>
        <p:txBody>
          <a:bodyPr/>
          <a:lstStyle/>
          <a:p>
            <a:r>
              <a:rPr lang="en-US" dirty="0"/>
              <a:t>Given that shorter is better, what about perioperative antibiotics? </a:t>
            </a:r>
          </a:p>
        </p:txBody>
      </p:sp>
      <p:sp>
        <p:nvSpPr>
          <p:cNvPr id="3" name="Content Placeholder 2">
            <a:extLst>
              <a:ext uri="{FF2B5EF4-FFF2-40B4-BE49-F238E27FC236}">
                <a16:creationId xmlns:a16="http://schemas.microsoft.com/office/drawing/2014/main" id="{107649E5-E680-AA32-DEDF-D9DDC7BE94F0}"/>
              </a:ext>
            </a:extLst>
          </p:cNvPr>
          <p:cNvSpPr>
            <a:spLocks noGrp="1"/>
          </p:cNvSpPr>
          <p:nvPr>
            <p:ph idx="1"/>
          </p:nvPr>
        </p:nvSpPr>
        <p:spPr/>
        <p:txBody>
          <a:bodyPr/>
          <a:lstStyle/>
          <a:p>
            <a:r>
              <a:rPr lang="en-US" dirty="0"/>
              <a:t>All antimicrobials administered within 1 hour prior to incision unless otherwise indicated and 1 dose recommended for clean/clean contaminated (unless duration of surgery exceeds dosing interval­).</a:t>
            </a:r>
          </a:p>
          <a:p>
            <a:r>
              <a:rPr lang="en-US" u="sng" dirty="0"/>
              <a:t>Total duration of antibiotics not to exceed 24 hours post-op</a:t>
            </a:r>
            <a:r>
              <a:rPr lang="en-US" dirty="0">
                <a:effectLst/>
              </a:rPr>
              <a:t> </a:t>
            </a:r>
            <a:endParaRPr lang="en-US" dirty="0"/>
          </a:p>
        </p:txBody>
      </p:sp>
      <p:pic>
        <p:nvPicPr>
          <p:cNvPr id="4" name="Picture 3">
            <a:extLst>
              <a:ext uri="{FF2B5EF4-FFF2-40B4-BE49-F238E27FC236}">
                <a16:creationId xmlns:a16="http://schemas.microsoft.com/office/drawing/2014/main" id="{D2CD0252-4428-3F2E-1CED-F637516331A7}"/>
              </a:ext>
            </a:extLst>
          </p:cNvPr>
          <p:cNvPicPr>
            <a:picLocks noChangeAspect="1"/>
          </p:cNvPicPr>
          <p:nvPr/>
        </p:nvPicPr>
        <p:blipFill>
          <a:blip r:embed="rId3"/>
          <a:stretch>
            <a:fillRect/>
          </a:stretch>
        </p:blipFill>
        <p:spPr>
          <a:xfrm>
            <a:off x="238897" y="4038582"/>
            <a:ext cx="11714205" cy="2138381"/>
          </a:xfrm>
          <a:prstGeom prst="rect">
            <a:avLst/>
          </a:prstGeom>
        </p:spPr>
      </p:pic>
      <p:sp>
        <p:nvSpPr>
          <p:cNvPr id="5" name="TextBox 4">
            <a:extLst>
              <a:ext uri="{FF2B5EF4-FFF2-40B4-BE49-F238E27FC236}">
                <a16:creationId xmlns:a16="http://schemas.microsoft.com/office/drawing/2014/main" id="{0B996EDD-DDAC-B392-E4BC-679B2A0C6BCC}"/>
              </a:ext>
            </a:extLst>
          </p:cNvPr>
          <p:cNvSpPr txBox="1"/>
          <p:nvPr/>
        </p:nvSpPr>
        <p:spPr>
          <a:xfrm>
            <a:off x="6413157" y="6339016"/>
            <a:ext cx="4186467" cy="369332"/>
          </a:xfrm>
          <a:prstGeom prst="rect">
            <a:avLst/>
          </a:prstGeom>
          <a:noFill/>
        </p:spPr>
        <p:txBody>
          <a:bodyPr wrap="none" rtlCol="0">
            <a:spAutoFit/>
          </a:bodyPr>
          <a:lstStyle/>
          <a:p>
            <a:r>
              <a:rPr lang="en-US" dirty="0"/>
              <a:t>UCLA Health Perioperative Guidance, 2022</a:t>
            </a:r>
          </a:p>
        </p:txBody>
      </p:sp>
    </p:spTree>
    <p:extLst>
      <p:ext uri="{BB962C8B-B14F-4D97-AF65-F5344CB8AC3E}">
        <p14:creationId xmlns:p14="http://schemas.microsoft.com/office/powerpoint/2010/main" val="24651304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CBDF2-3E25-23A2-E842-3A16E332D57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ED2BA24-9614-A572-7F3F-9A46DF79D8FE}"/>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7AD7FD79-D2B6-A39E-CC27-9ED8602BC3AE}"/>
              </a:ext>
            </a:extLst>
          </p:cNvPr>
          <p:cNvPicPr>
            <a:picLocks noChangeAspect="1"/>
          </p:cNvPicPr>
          <p:nvPr/>
        </p:nvPicPr>
        <p:blipFill>
          <a:blip r:embed="rId3"/>
          <a:stretch>
            <a:fillRect/>
          </a:stretch>
        </p:blipFill>
        <p:spPr>
          <a:xfrm>
            <a:off x="95250" y="0"/>
            <a:ext cx="12001500" cy="6858000"/>
          </a:xfrm>
          <a:prstGeom prst="rect">
            <a:avLst/>
          </a:prstGeom>
        </p:spPr>
      </p:pic>
      <p:sp>
        <p:nvSpPr>
          <p:cNvPr id="5" name="TextBox 4">
            <a:extLst>
              <a:ext uri="{FF2B5EF4-FFF2-40B4-BE49-F238E27FC236}">
                <a16:creationId xmlns:a16="http://schemas.microsoft.com/office/drawing/2014/main" id="{C38A39B3-E4C5-6C9F-D5F7-8A36DAE9340C}"/>
              </a:ext>
            </a:extLst>
          </p:cNvPr>
          <p:cNvSpPr txBox="1"/>
          <p:nvPr/>
        </p:nvSpPr>
        <p:spPr>
          <a:xfrm>
            <a:off x="684710" y="6176963"/>
            <a:ext cx="4186467" cy="369332"/>
          </a:xfrm>
          <a:prstGeom prst="rect">
            <a:avLst/>
          </a:prstGeom>
          <a:noFill/>
        </p:spPr>
        <p:txBody>
          <a:bodyPr wrap="none" rtlCol="0">
            <a:spAutoFit/>
          </a:bodyPr>
          <a:lstStyle/>
          <a:p>
            <a:r>
              <a:rPr lang="en-US" dirty="0"/>
              <a:t>UCLA Health Perioperative Guidance, 2022</a:t>
            </a:r>
          </a:p>
        </p:txBody>
      </p:sp>
    </p:spTree>
    <p:extLst>
      <p:ext uri="{BB962C8B-B14F-4D97-AF65-F5344CB8AC3E}">
        <p14:creationId xmlns:p14="http://schemas.microsoft.com/office/powerpoint/2010/main" val="6594312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84ABE-AF82-6985-B2C4-578FE1BA678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3D20B19-E144-C382-0166-1C1385BBB6A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9A976D69-7C02-E32E-9E84-88B34FF41652}"/>
              </a:ext>
            </a:extLst>
          </p:cNvPr>
          <p:cNvPicPr>
            <a:picLocks noChangeAspect="1"/>
          </p:cNvPicPr>
          <p:nvPr/>
        </p:nvPicPr>
        <p:blipFill>
          <a:blip r:embed="rId3"/>
          <a:stretch>
            <a:fillRect/>
          </a:stretch>
        </p:blipFill>
        <p:spPr>
          <a:xfrm>
            <a:off x="0" y="58853"/>
            <a:ext cx="12192000" cy="6740293"/>
          </a:xfrm>
          <a:prstGeom prst="rect">
            <a:avLst/>
          </a:prstGeom>
        </p:spPr>
      </p:pic>
      <p:sp>
        <p:nvSpPr>
          <p:cNvPr id="5" name="TextBox 4">
            <a:extLst>
              <a:ext uri="{FF2B5EF4-FFF2-40B4-BE49-F238E27FC236}">
                <a16:creationId xmlns:a16="http://schemas.microsoft.com/office/drawing/2014/main" id="{9F5F56E1-F1C3-F838-470F-73E25D4D0957}"/>
              </a:ext>
            </a:extLst>
          </p:cNvPr>
          <p:cNvSpPr txBox="1"/>
          <p:nvPr/>
        </p:nvSpPr>
        <p:spPr>
          <a:xfrm>
            <a:off x="838200" y="6303388"/>
            <a:ext cx="4186467" cy="369332"/>
          </a:xfrm>
          <a:prstGeom prst="rect">
            <a:avLst/>
          </a:prstGeom>
          <a:noFill/>
        </p:spPr>
        <p:txBody>
          <a:bodyPr wrap="none" rtlCol="0">
            <a:spAutoFit/>
          </a:bodyPr>
          <a:lstStyle/>
          <a:p>
            <a:r>
              <a:rPr lang="en-US" dirty="0"/>
              <a:t>UCLA Health Perioperative Guidance, 2022</a:t>
            </a:r>
          </a:p>
        </p:txBody>
      </p:sp>
    </p:spTree>
    <p:extLst>
      <p:ext uri="{BB962C8B-B14F-4D97-AF65-F5344CB8AC3E}">
        <p14:creationId xmlns:p14="http://schemas.microsoft.com/office/powerpoint/2010/main" val="10205074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E2451-E15E-B8B3-D503-BAA9A455953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FB309F8-43DC-E455-0A7F-BE1C243FDCD7}"/>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16F6B30-EF3B-D21B-0AC4-B4B150DC6CF6}"/>
              </a:ext>
            </a:extLst>
          </p:cNvPr>
          <p:cNvPicPr>
            <a:picLocks noChangeAspect="1"/>
          </p:cNvPicPr>
          <p:nvPr/>
        </p:nvPicPr>
        <p:blipFill>
          <a:blip r:embed="rId3"/>
          <a:stretch>
            <a:fillRect/>
          </a:stretch>
        </p:blipFill>
        <p:spPr>
          <a:xfrm>
            <a:off x="537882" y="108724"/>
            <a:ext cx="11080378" cy="6619131"/>
          </a:xfrm>
          <a:prstGeom prst="rect">
            <a:avLst/>
          </a:prstGeom>
        </p:spPr>
      </p:pic>
      <p:sp>
        <p:nvSpPr>
          <p:cNvPr id="5" name="TextBox 4">
            <a:extLst>
              <a:ext uri="{FF2B5EF4-FFF2-40B4-BE49-F238E27FC236}">
                <a16:creationId xmlns:a16="http://schemas.microsoft.com/office/drawing/2014/main" id="{648C678D-7478-EEBF-CB06-41027BFE3617}"/>
              </a:ext>
            </a:extLst>
          </p:cNvPr>
          <p:cNvSpPr txBox="1"/>
          <p:nvPr/>
        </p:nvSpPr>
        <p:spPr>
          <a:xfrm>
            <a:off x="429216" y="5807631"/>
            <a:ext cx="4186467" cy="369332"/>
          </a:xfrm>
          <a:prstGeom prst="rect">
            <a:avLst/>
          </a:prstGeom>
          <a:noFill/>
        </p:spPr>
        <p:txBody>
          <a:bodyPr wrap="none" rtlCol="0">
            <a:spAutoFit/>
          </a:bodyPr>
          <a:lstStyle/>
          <a:p>
            <a:r>
              <a:rPr lang="en-US" dirty="0"/>
              <a:t>UCLA Health Perioperative Guidance, 2022</a:t>
            </a:r>
          </a:p>
        </p:txBody>
      </p:sp>
    </p:spTree>
    <p:extLst>
      <p:ext uri="{BB962C8B-B14F-4D97-AF65-F5344CB8AC3E}">
        <p14:creationId xmlns:p14="http://schemas.microsoft.com/office/powerpoint/2010/main" val="8995837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2496" y="551176"/>
            <a:ext cx="9064751" cy="1366528"/>
          </a:xfrm>
          <a:solidFill>
            <a:schemeClr val="bg1">
              <a:alpha val="50000"/>
            </a:schemeClr>
          </a:solidFill>
          <a:ln w="25400" cap="sq">
            <a:noFill/>
            <a:miter lim="800000"/>
          </a:ln>
        </p:spPr>
        <p:txBody>
          <a:bodyPr>
            <a:normAutofit/>
          </a:bodyPr>
          <a:lstStyle/>
          <a:p>
            <a:pPr algn="ctr"/>
            <a:r>
              <a:rPr lang="en-US" sz="4000" dirty="0"/>
              <a:t>67-year-old woman who resides in SNF</a:t>
            </a:r>
          </a:p>
        </p:txBody>
      </p:sp>
      <p:sp>
        <p:nvSpPr>
          <p:cNvPr id="3" name="Content Placeholder 2"/>
          <p:cNvSpPr>
            <a:spLocks noGrp="1"/>
          </p:cNvSpPr>
          <p:nvPr>
            <p:ph idx="1"/>
          </p:nvPr>
        </p:nvSpPr>
        <p:spPr>
          <a:xfrm>
            <a:off x="1444752" y="1387854"/>
            <a:ext cx="9619488" cy="5252722"/>
          </a:xfrm>
        </p:spPr>
        <p:txBody>
          <a:bodyPr anchor="ctr">
            <a:normAutofit/>
          </a:bodyPr>
          <a:lstStyle/>
          <a:p>
            <a:r>
              <a:rPr lang="en-US" dirty="0"/>
              <a:t>Admitted from SNF with fever and altered mental status</a:t>
            </a:r>
          </a:p>
          <a:p>
            <a:r>
              <a:rPr lang="en-US" dirty="0"/>
              <a:t>Recent viral infection with bronchitis</a:t>
            </a:r>
          </a:p>
          <a:p>
            <a:r>
              <a:rPr lang="en-US" dirty="0"/>
              <a:t>Recently had episode of small bowel obstruction, managed conservatively</a:t>
            </a:r>
          </a:p>
          <a:p>
            <a:r>
              <a:rPr lang="en-US" dirty="0"/>
              <a:t>Hospital course complicated by stroke with some dysphagia</a:t>
            </a:r>
          </a:p>
          <a:p>
            <a:r>
              <a:rPr lang="en-US" dirty="0"/>
              <a:t>VS: 38.4, 100/77, 90, 22, O2 sat 93%</a:t>
            </a:r>
          </a:p>
          <a:p>
            <a:r>
              <a:rPr lang="en-US" dirty="0"/>
              <a:t>Chest x-ray shows RLL infiltrate</a:t>
            </a:r>
          </a:p>
          <a:p>
            <a:r>
              <a:rPr lang="en-US" dirty="0" err="1"/>
              <a:t>Urinanalysis</a:t>
            </a:r>
            <a:r>
              <a:rPr lang="en-US" dirty="0"/>
              <a:t> shows 30 WBCs, 2 squamous </a:t>
            </a:r>
            <a:r>
              <a:rPr lang="en-US" sz="2400" dirty="0">
                <a:solidFill>
                  <a:schemeClr val="bg1"/>
                </a:solidFill>
              </a:rPr>
              <a:t>cells</a:t>
            </a:r>
          </a:p>
        </p:txBody>
      </p:sp>
    </p:spTree>
    <p:extLst>
      <p:ext uri="{BB962C8B-B14F-4D97-AF65-F5344CB8AC3E}">
        <p14:creationId xmlns:p14="http://schemas.microsoft.com/office/powerpoint/2010/main" val="26057737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4453" y="569464"/>
            <a:ext cx="9045739" cy="1076456"/>
          </a:xfrm>
          <a:solidFill>
            <a:schemeClr val="bg1">
              <a:alpha val="50000"/>
            </a:schemeClr>
          </a:solidFill>
          <a:ln w="25400" cap="sq">
            <a:noFill/>
            <a:miter lim="800000"/>
          </a:ln>
        </p:spPr>
        <p:txBody>
          <a:bodyPr>
            <a:normAutofit/>
          </a:bodyPr>
          <a:lstStyle/>
          <a:p>
            <a:pPr algn="ctr"/>
            <a:r>
              <a:rPr lang="en-US" sz="4000" dirty="0"/>
              <a:t>What antibiotics would you use?</a:t>
            </a:r>
          </a:p>
        </p:txBody>
      </p:sp>
      <p:graphicFrame>
        <p:nvGraphicFramePr>
          <p:cNvPr id="6" name="Content Placeholder 2">
            <a:extLst>
              <a:ext uri="{FF2B5EF4-FFF2-40B4-BE49-F238E27FC236}">
                <a16:creationId xmlns:a16="http://schemas.microsoft.com/office/drawing/2014/main" id="{775B9DA4-E66E-E8D8-9602-C80A3C2DEA90}"/>
              </a:ext>
            </a:extLst>
          </p:cNvPr>
          <p:cNvGraphicFramePr>
            <a:graphicFrameLocks noGrp="1"/>
          </p:cNvGraphicFramePr>
          <p:nvPr>
            <p:ph idx="1"/>
            <p:extLst>
              <p:ext uri="{D42A27DB-BD31-4B8C-83A1-F6EECF244321}">
                <p14:modId xmlns:p14="http://schemas.microsoft.com/office/powerpoint/2010/main" val="3309407727"/>
              </p:ext>
            </p:extLst>
          </p:nvPr>
        </p:nvGraphicFramePr>
        <p:xfrm>
          <a:off x="1511808" y="1975104"/>
          <a:ext cx="9168384" cy="38059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149586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3277" y="712269"/>
            <a:ext cx="3370998" cy="5502264"/>
          </a:xfrm>
        </p:spPr>
        <p:txBody>
          <a:bodyPr>
            <a:normAutofit/>
          </a:bodyPr>
          <a:lstStyle/>
          <a:p>
            <a:r>
              <a:rPr lang="en-US" dirty="0"/>
              <a:t>What about covering anaerobes (aspiration)?</a:t>
            </a:r>
          </a:p>
        </p:txBody>
      </p:sp>
      <p:graphicFrame>
        <p:nvGraphicFramePr>
          <p:cNvPr id="5" name="Content Placeholder 2"/>
          <p:cNvGraphicFramePr>
            <a:graphicFrameLocks noGrp="1"/>
          </p:cNvGraphicFramePr>
          <p:nvPr>
            <p:ph idx="1"/>
          </p:nvPr>
        </p:nvGraphicFramePr>
        <p:xfrm>
          <a:off x="5280025" y="642938"/>
          <a:ext cx="6269038" cy="5572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5-Point Star 2">
            <a:extLst>
              <a:ext uri="{FF2B5EF4-FFF2-40B4-BE49-F238E27FC236}">
                <a16:creationId xmlns:a16="http://schemas.microsoft.com/office/drawing/2014/main" id="{8EF8F3EB-4CB5-626C-EB11-C3FB79037C84}"/>
              </a:ext>
            </a:extLst>
          </p:cNvPr>
          <p:cNvSpPr/>
          <p:nvPr/>
        </p:nvSpPr>
        <p:spPr>
          <a:xfrm>
            <a:off x="3882750" y="4988859"/>
            <a:ext cx="914400" cy="914400"/>
          </a:xfrm>
          <a:prstGeom prst="star5">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78786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3F1D8-98A9-05DF-1FD9-F64A495C69A4}"/>
              </a:ext>
            </a:extLst>
          </p:cNvPr>
          <p:cNvSpPr>
            <a:spLocks noGrp="1"/>
          </p:cNvSpPr>
          <p:nvPr>
            <p:ph type="title"/>
          </p:nvPr>
        </p:nvSpPr>
        <p:spPr/>
        <p:txBody>
          <a:bodyPr/>
          <a:lstStyle/>
          <a:p>
            <a:r>
              <a:rPr lang="en-US" dirty="0"/>
              <a:t>What is antimicrobial stewardship to you?</a:t>
            </a:r>
          </a:p>
        </p:txBody>
      </p:sp>
      <p:pic>
        <p:nvPicPr>
          <p:cNvPr id="7" name="Content Placeholder 6" descr="Quizzical burrowing owl looking forward">
            <a:extLst>
              <a:ext uri="{FF2B5EF4-FFF2-40B4-BE49-F238E27FC236}">
                <a16:creationId xmlns:a16="http://schemas.microsoft.com/office/drawing/2014/main" id="{BBC49D80-7C9C-83E9-0351-A07A02C0B3A5}"/>
              </a:ext>
            </a:extLst>
          </p:cNvPr>
          <p:cNvPicPr>
            <a:picLocks noGrp="1" noChangeAspect="1"/>
          </p:cNvPicPr>
          <p:nvPr>
            <p:ph idx="1"/>
          </p:nvPr>
        </p:nvPicPr>
        <p:blipFill>
          <a:blip r:embed="rId3"/>
          <a:stretch>
            <a:fillRect/>
          </a:stretch>
        </p:blipFill>
        <p:spPr>
          <a:xfrm>
            <a:off x="2962547" y="1825625"/>
            <a:ext cx="6266905" cy="4351338"/>
          </a:xfrm>
        </p:spPr>
      </p:pic>
    </p:spTree>
    <p:extLst>
      <p:ext uri="{BB962C8B-B14F-4D97-AF65-F5344CB8AC3E}">
        <p14:creationId xmlns:p14="http://schemas.microsoft.com/office/powerpoint/2010/main" val="5256214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21950-49E8-EA4F-851C-472D5E347C40}"/>
              </a:ext>
            </a:extLst>
          </p:cNvPr>
          <p:cNvSpPr>
            <a:spLocks noGrp="1"/>
          </p:cNvSpPr>
          <p:nvPr>
            <p:ph type="title"/>
          </p:nvPr>
        </p:nvSpPr>
        <p:spPr/>
        <p:txBody>
          <a:bodyPr/>
          <a:lstStyle/>
          <a:p>
            <a:r>
              <a:rPr lang="en-US" dirty="0"/>
              <a:t>Duration of therapy for VAP</a:t>
            </a:r>
          </a:p>
        </p:txBody>
      </p:sp>
      <p:sp>
        <p:nvSpPr>
          <p:cNvPr id="3" name="Content Placeholder 2">
            <a:extLst>
              <a:ext uri="{FF2B5EF4-FFF2-40B4-BE49-F238E27FC236}">
                <a16:creationId xmlns:a16="http://schemas.microsoft.com/office/drawing/2014/main" id="{E42D8980-5FB6-0745-9455-5FC23F1A668A}"/>
              </a:ext>
            </a:extLst>
          </p:cNvPr>
          <p:cNvSpPr>
            <a:spLocks noGrp="1"/>
          </p:cNvSpPr>
          <p:nvPr>
            <p:ph idx="1"/>
          </p:nvPr>
        </p:nvSpPr>
        <p:spPr/>
        <p:txBody>
          <a:bodyPr/>
          <a:lstStyle/>
          <a:p>
            <a:r>
              <a:rPr lang="en-US" sz="2400" dirty="0"/>
              <a:t>Community Acquired Pneumonia: 5 days</a:t>
            </a:r>
          </a:p>
          <a:p>
            <a:pPr lvl="1"/>
            <a:r>
              <a:rPr lang="en-US" sz="2000" dirty="0"/>
              <a:t>If they are not getting better in 48-72 hours consider what else</a:t>
            </a:r>
          </a:p>
          <a:p>
            <a:r>
              <a:rPr lang="en-US" sz="2400" dirty="0"/>
              <a:t>Hospital Acquired Pneumonia: 7 days</a:t>
            </a:r>
          </a:p>
          <a:p>
            <a:pPr marL="0" indent="0">
              <a:buNone/>
            </a:pPr>
            <a:r>
              <a:rPr lang="en-US" sz="2400" u="sng" dirty="0" err="1"/>
              <a:t>Chastre</a:t>
            </a:r>
            <a:r>
              <a:rPr lang="en-US" sz="2400" u="sng" dirty="0"/>
              <a:t> Study on VAP: Prospective RCT</a:t>
            </a:r>
          </a:p>
          <a:p>
            <a:r>
              <a:rPr lang="en-US" sz="2400" dirty="0"/>
              <a:t>51 French ICUs, 401 patients evaluated</a:t>
            </a:r>
          </a:p>
          <a:p>
            <a:r>
              <a:rPr lang="en-US" sz="2400" dirty="0"/>
              <a:t>No difference in mortality or recurrence of infection overall </a:t>
            </a:r>
          </a:p>
          <a:p>
            <a:pPr marL="685800" lvl="2">
              <a:spcBef>
                <a:spcPts val="1000"/>
              </a:spcBef>
            </a:pPr>
            <a:r>
              <a:rPr lang="en-US" sz="2400" dirty="0"/>
              <a:t>Lactose non-fermenters may have had higher recurrence rate but no difference in mortality</a:t>
            </a:r>
          </a:p>
          <a:p>
            <a:r>
              <a:rPr lang="en-US" sz="2400" dirty="0"/>
              <a:t>Notable: among those with recurrence of infection, shorter course had less resistance (42% vs 62%)</a:t>
            </a:r>
          </a:p>
          <a:p>
            <a:endParaRPr lang="en-US" dirty="0"/>
          </a:p>
        </p:txBody>
      </p:sp>
      <p:pic>
        <p:nvPicPr>
          <p:cNvPr id="4" name="Content Placeholder 6">
            <a:extLst>
              <a:ext uri="{FF2B5EF4-FFF2-40B4-BE49-F238E27FC236}">
                <a16:creationId xmlns:a16="http://schemas.microsoft.com/office/drawing/2014/main" id="{194B92CA-0B1D-A348-A06C-FE514A9B926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85632" y="681037"/>
            <a:ext cx="3026532" cy="1664592"/>
          </a:xfrm>
          <a:prstGeom prst="rect">
            <a:avLst/>
          </a:prstGeom>
          <a:ln>
            <a:solidFill>
              <a:schemeClr val="tx1"/>
            </a:solidFill>
          </a:ln>
        </p:spPr>
      </p:pic>
    </p:spTree>
    <p:extLst>
      <p:ext uri="{BB962C8B-B14F-4D97-AF65-F5344CB8AC3E}">
        <p14:creationId xmlns:p14="http://schemas.microsoft.com/office/powerpoint/2010/main" val="36693905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we choose which antibiotics?</a:t>
            </a:r>
          </a:p>
        </p:txBody>
      </p:sp>
      <p:sp>
        <p:nvSpPr>
          <p:cNvPr id="3" name="Content Placeholder 2"/>
          <p:cNvSpPr>
            <a:spLocks noGrp="1"/>
          </p:cNvSpPr>
          <p:nvPr>
            <p:ph idx="1"/>
          </p:nvPr>
        </p:nvSpPr>
        <p:spPr/>
        <p:txBody>
          <a:bodyPr>
            <a:normAutofit lnSpcReduction="10000"/>
          </a:bodyPr>
          <a:lstStyle/>
          <a:p>
            <a:r>
              <a:rPr lang="en-US" dirty="0"/>
              <a:t>Risk factors for MDR (harder to ascertain than we realize)</a:t>
            </a:r>
          </a:p>
          <a:p>
            <a:pPr lvl="1"/>
            <a:r>
              <a:rPr lang="en-US" dirty="0"/>
              <a:t>DEFINITELY recurrent or prolonged use of antibiotics </a:t>
            </a:r>
          </a:p>
          <a:p>
            <a:pPr lvl="1"/>
            <a:r>
              <a:rPr lang="en-US" dirty="0"/>
              <a:t>Prior history of MDR (including opportunistic pathogens like Pseudomonas)</a:t>
            </a:r>
          </a:p>
          <a:p>
            <a:r>
              <a:rPr lang="en-US" dirty="0"/>
              <a:t>Severity of illness? Maybe for MRSA (      MRSA nares!)</a:t>
            </a:r>
          </a:p>
          <a:p>
            <a:r>
              <a:rPr lang="en-US" dirty="0"/>
              <a:t>Co-morbid conditions? Not really.</a:t>
            </a:r>
          </a:p>
          <a:p>
            <a:r>
              <a:rPr lang="en-US" dirty="0"/>
              <a:t>Patient level factors: </a:t>
            </a:r>
          </a:p>
          <a:p>
            <a:pPr lvl="1"/>
            <a:r>
              <a:rPr lang="en-US" dirty="0"/>
              <a:t>feasibility of multiple doses, benefit of extended infusions</a:t>
            </a:r>
          </a:p>
          <a:p>
            <a:r>
              <a:rPr lang="en-US" dirty="0"/>
              <a:t>There is really no magic to IV antibiotics with respect to efficacy</a:t>
            </a:r>
          </a:p>
          <a:p>
            <a:pPr lvl="1"/>
            <a:r>
              <a:rPr lang="en-US" dirty="0"/>
              <a:t>Exception is MRSA in blood</a:t>
            </a:r>
          </a:p>
          <a:p>
            <a:pPr lvl="1"/>
            <a:r>
              <a:rPr lang="en-US" dirty="0"/>
              <a:t>We are losing efficacy of many orals due to MDR</a:t>
            </a:r>
          </a:p>
          <a:p>
            <a:endParaRPr lang="en-US" dirty="0"/>
          </a:p>
        </p:txBody>
      </p:sp>
      <p:pic>
        <p:nvPicPr>
          <p:cNvPr id="5" name="Graphic 4" descr="Checkbox Checked with solid fill">
            <a:extLst>
              <a:ext uri="{FF2B5EF4-FFF2-40B4-BE49-F238E27FC236}">
                <a16:creationId xmlns:a16="http://schemas.microsoft.com/office/drawing/2014/main" id="{A7BB3CE9-004B-6518-5989-18118F7C4A3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29630" y="2928551"/>
            <a:ext cx="586946" cy="586946"/>
          </a:xfrm>
          <a:prstGeom prst="rect">
            <a:avLst/>
          </a:prstGeom>
        </p:spPr>
      </p:pic>
    </p:spTree>
    <p:extLst>
      <p:ext uri="{BB962C8B-B14F-4D97-AF65-F5344CB8AC3E}">
        <p14:creationId xmlns:p14="http://schemas.microsoft.com/office/powerpoint/2010/main" val="16829447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451" y="365125"/>
            <a:ext cx="10863349" cy="873471"/>
          </a:xfrm>
        </p:spPr>
        <p:txBody>
          <a:bodyPr/>
          <a:lstStyle/>
          <a:p>
            <a:r>
              <a:rPr lang="en-US" b="1" dirty="0"/>
              <a:t>MRSA Nares Per Pharmacy – Clinical Literature</a:t>
            </a:r>
          </a:p>
        </p:txBody>
      </p:sp>
      <p:pic>
        <p:nvPicPr>
          <p:cNvPr id="2050" name="Picture 2" descr="https://powerpoint.officeapps.live.com/pods/GetClipboardImage.ashx?Id=88d82ef7-656e-4688-b383-d78bca198556&amp;DC=US1&amp;pkey=47b9bb8c-bcfa-42bf-a62f-5399752137b5&amp;wdwaccluster=US1"/>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43049" y="1063695"/>
            <a:ext cx="10158152" cy="5713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96797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s://powerpoint.officeapps.live.com/pods/GetClipboardImage.ashx?Id=a363c2ca-4c5e-433d-bac3-bbb2c1476c9a&amp;DC=US1&amp;pkey=65ecd7ac-09ab-402f-ac7d-b9b29c34fe7a&amp;wdwaccluster=US1"/>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89704" y="1027907"/>
            <a:ext cx="10364096" cy="5829806"/>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a:spLocks noGrp="1"/>
          </p:cNvSpPr>
          <p:nvPr>
            <p:ph type="title"/>
          </p:nvPr>
        </p:nvSpPr>
        <p:spPr>
          <a:xfrm>
            <a:off x="490451" y="365125"/>
            <a:ext cx="10863349" cy="873471"/>
          </a:xfrm>
        </p:spPr>
        <p:txBody>
          <a:bodyPr/>
          <a:lstStyle/>
          <a:p>
            <a:r>
              <a:rPr lang="en-US" b="1" dirty="0"/>
              <a:t>MRSA Nares Per Pharmacy – Clinical Literature</a:t>
            </a:r>
          </a:p>
        </p:txBody>
      </p:sp>
    </p:spTree>
    <p:extLst>
      <p:ext uri="{BB962C8B-B14F-4D97-AF65-F5344CB8AC3E}">
        <p14:creationId xmlns:p14="http://schemas.microsoft.com/office/powerpoint/2010/main" val="7385354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97B66-847D-5D1C-67E1-877EC38A2EF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B653FEA-AF17-7377-E3D0-25FE2920CE5B}"/>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7FF7BFD9-AEE1-CAA9-F6A1-148E7D7B4C84}"/>
              </a:ext>
            </a:extLst>
          </p:cNvPr>
          <p:cNvPicPr>
            <a:picLocks noChangeAspect="1"/>
          </p:cNvPicPr>
          <p:nvPr/>
        </p:nvPicPr>
        <p:blipFill>
          <a:blip r:embed="rId3"/>
          <a:stretch>
            <a:fillRect/>
          </a:stretch>
        </p:blipFill>
        <p:spPr>
          <a:xfrm>
            <a:off x="0" y="173653"/>
            <a:ext cx="12192000" cy="6510694"/>
          </a:xfrm>
          <a:prstGeom prst="rect">
            <a:avLst/>
          </a:prstGeom>
        </p:spPr>
      </p:pic>
    </p:spTree>
    <p:extLst>
      <p:ext uri="{BB962C8B-B14F-4D97-AF65-F5344CB8AC3E}">
        <p14:creationId xmlns:p14="http://schemas.microsoft.com/office/powerpoint/2010/main" val="8150467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hart&#10;&#10;Description automatically generated">
            <a:extLst>
              <a:ext uri="{FF2B5EF4-FFF2-40B4-BE49-F238E27FC236}">
                <a16:creationId xmlns:a16="http://schemas.microsoft.com/office/drawing/2014/main" id="{3911910F-79CB-413D-8B02-EBC7BBE2DA60}"/>
              </a:ext>
            </a:extLst>
          </p:cNvPr>
          <p:cNvPicPr>
            <a:picLocks noChangeAspect="1"/>
          </p:cNvPicPr>
          <p:nvPr/>
        </p:nvPicPr>
        <p:blipFill>
          <a:blip r:embed="rId3"/>
          <a:stretch>
            <a:fillRect/>
          </a:stretch>
        </p:blipFill>
        <p:spPr>
          <a:xfrm>
            <a:off x="879763" y="1106772"/>
            <a:ext cx="10432472" cy="4678993"/>
          </a:xfrm>
          <a:prstGeom prst="rect">
            <a:avLst/>
          </a:prstGeom>
        </p:spPr>
      </p:pic>
      <p:sp>
        <p:nvSpPr>
          <p:cNvPr id="2" name="Title 1">
            <a:extLst>
              <a:ext uri="{FF2B5EF4-FFF2-40B4-BE49-F238E27FC236}">
                <a16:creationId xmlns:a16="http://schemas.microsoft.com/office/drawing/2014/main" id="{C750700C-4ACA-4851-BE77-01E5789178B3}"/>
              </a:ext>
            </a:extLst>
          </p:cNvPr>
          <p:cNvSpPr>
            <a:spLocks noGrp="1"/>
          </p:cNvSpPr>
          <p:nvPr>
            <p:ph type="title"/>
          </p:nvPr>
        </p:nvSpPr>
        <p:spPr>
          <a:xfrm>
            <a:off x="838200" y="109632"/>
            <a:ext cx="10515600" cy="1325563"/>
          </a:xfrm>
        </p:spPr>
        <p:txBody>
          <a:bodyPr/>
          <a:lstStyle/>
          <a:p>
            <a:r>
              <a:rPr lang="en-US" dirty="0">
                <a:cs typeface="Calibri Light"/>
              </a:rPr>
              <a:t>MRSA Nares Per Pharmacy – Vancomycin Use</a:t>
            </a:r>
          </a:p>
        </p:txBody>
      </p:sp>
      <p:sp>
        <p:nvSpPr>
          <p:cNvPr id="7" name="Rectangle 6">
            <a:extLst>
              <a:ext uri="{FF2B5EF4-FFF2-40B4-BE49-F238E27FC236}">
                <a16:creationId xmlns:a16="http://schemas.microsoft.com/office/drawing/2014/main" id="{279E4C68-F36D-4C07-B59E-9C9F61A98C54}"/>
              </a:ext>
            </a:extLst>
          </p:cNvPr>
          <p:cNvSpPr/>
          <p:nvPr/>
        </p:nvSpPr>
        <p:spPr>
          <a:xfrm>
            <a:off x="5271291" y="1382915"/>
            <a:ext cx="1651117" cy="4574770"/>
          </a:xfrm>
          <a:prstGeom prst="rect">
            <a:avLst/>
          </a:prstGeom>
          <a:solidFill>
            <a:schemeClr val="accent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D456B42-B3B2-481D-8CBE-32FA66CC0A9F}"/>
              </a:ext>
            </a:extLst>
          </p:cNvPr>
          <p:cNvSpPr txBox="1"/>
          <p:nvPr/>
        </p:nvSpPr>
        <p:spPr>
          <a:xfrm>
            <a:off x="5295900" y="2680855"/>
            <a:ext cx="160019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cs typeface="Calibri"/>
              </a:rPr>
              <a:t>Go-live and </a:t>
            </a:r>
          </a:p>
          <a:p>
            <a:pPr algn="ctr"/>
            <a:r>
              <a:rPr lang="en-US" b="1" dirty="0">
                <a:cs typeface="Calibri"/>
              </a:rPr>
              <a:t>education</a:t>
            </a:r>
          </a:p>
        </p:txBody>
      </p:sp>
      <p:cxnSp>
        <p:nvCxnSpPr>
          <p:cNvPr id="9" name="Straight Arrow Connector 8">
            <a:extLst>
              <a:ext uri="{FF2B5EF4-FFF2-40B4-BE49-F238E27FC236}">
                <a16:creationId xmlns:a16="http://schemas.microsoft.com/office/drawing/2014/main" id="{80E2D091-7F4B-4C74-A1AD-80C822AD3590}"/>
              </a:ext>
            </a:extLst>
          </p:cNvPr>
          <p:cNvCxnSpPr/>
          <p:nvPr/>
        </p:nvCxnSpPr>
        <p:spPr>
          <a:xfrm flipH="1" flipV="1">
            <a:off x="3145847" y="2427143"/>
            <a:ext cx="349829" cy="263237"/>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1F30F01-B863-4220-A870-9CF99848417F}"/>
              </a:ext>
            </a:extLst>
          </p:cNvPr>
          <p:cNvSpPr txBox="1"/>
          <p:nvPr/>
        </p:nvSpPr>
        <p:spPr>
          <a:xfrm>
            <a:off x="2992582" y="2680854"/>
            <a:ext cx="1201882" cy="2702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t>COVID-19 outlier</a:t>
            </a:r>
            <a:endParaRPr lang="en-US" sz="1100">
              <a:cs typeface="Calibri"/>
            </a:endParaRPr>
          </a:p>
        </p:txBody>
      </p:sp>
      <p:sp>
        <p:nvSpPr>
          <p:cNvPr id="12" name="TextBox 11">
            <a:extLst>
              <a:ext uri="{FF2B5EF4-FFF2-40B4-BE49-F238E27FC236}">
                <a16:creationId xmlns:a16="http://schemas.microsoft.com/office/drawing/2014/main" id="{57956C35-E860-47A8-98E9-3A15D3444E2B}"/>
              </a:ext>
            </a:extLst>
          </p:cNvPr>
          <p:cNvSpPr txBox="1"/>
          <p:nvPr/>
        </p:nvSpPr>
        <p:spPr>
          <a:xfrm>
            <a:off x="1596234" y="5805570"/>
            <a:ext cx="900100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cs typeface="Calibri"/>
              </a:rPr>
              <a:t>Vancomycin rate </a:t>
            </a:r>
            <a:r>
              <a:rPr lang="en-US" sz="2000" b="1" dirty="0">
                <a:solidFill>
                  <a:schemeClr val="accent6"/>
                </a:solidFill>
                <a:cs typeface="Calibri"/>
              </a:rPr>
              <a:t>decreased by 12.9%</a:t>
            </a:r>
            <a:r>
              <a:rPr lang="en-US" sz="2000" b="1" dirty="0">
                <a:cs typeface="Calibri"/>
              </a:rPr>
              <a:t> in the 8 month pre/post-implementation periods at RRMC hospital </a:t>
            </a:r>
          </a:p>
        </p:txBody>
      </p:sp>
      <p:sp>
        <p:nvSpPr>
          <p:cNvPr id="5" name="TextBox 4">
            <a:extLst>
              <a:ext uri="{FF2B5EF4-FFF2-40B4-BE49-F238E27FC236}">
                <a16:creationId xmlns:a16="http://schemas.microsoft.com/office/drawing/2014/main" id="{A91025CE-39CE-FFBC-9034-C2E3CD166768}"/>
              </a:ext>
            </a:extLst>
          </p:cNvPr>
          <p:cNvSpPr txBox="1"/>
          <p:nvPr/>
        </p:nvSpPr>
        <p:spPr>
          <a:xfrm>
            <a:off x="9022976" y="6379036"/>
            <a:ext cx="2474395" cy="369332"/>
          </a:xfrm>
          <a:prstGeom prst="rect">
            <a:avLst/>
          </a:prstGeom>
          <a:noFill/>
        </p:spPr>
        <p:txBody>
          <a:bodyPr wrap="none" rtlCol="0">
            <a:spAutoFit/>
          </a:bodyPr>
          <a:lstStyle/>
          <a:p>
            <a:r>
              <a:rPr lang="en-US" dirty="0"/>
              <a:t>Christine Pham, PharmD</a:t>
            </a:r>
          </a:p>
        </p:txBody>
      </p:sp>
    </p:spTree>
    <p:extLst>
      <p:ext uri="{BB962C8B-B14F-4D97-AF65-F5344CB8AC3E}">
        <p14:creationId xmlns:p14="http://schemas.microsoft.com/office/powerpoint/2010/main" val="17988526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hart&#10;&#10;Description automatically generated">
            <a:extLst>
              <a:ext uri="{FF2B5EF4-FFF2-40B4-BE49-F238E27FC236}">
                <a16:creationId xmlns:a16="http://schemas.microsoft.com/office/drawing/2014/main" id="{2829BFA9-C38A-4AAF-AF84-2D20BFEAA2AE}"/>
              </a:ext>
            </a:extLst>
          </p:cNvPr>
          <p:cNvPicPr>
            <a:picLocks noChangeAspect="1"/>
          </p:cNvPicPr>
          <p:nvPr/>
        </p:nvPicPr>
        <p:blipFill>
          <a:blip r:embed="rId3"/>
          <a:stretch>
            <a:fillRect/>
          </a:stretch>
        </p:blipFill>
        <p:spPr>
          <a:xfrm>
            <a:off x="1000991" y="1303232"/>
            <a:ext cx="10103427" cy="4470663"/>
          </a:xfrm>
          <a:prstGeom prst="rect">
            <a:avLst/>
          </a:prstGeom>
        </p:spPr>
      </p:pic>
      <p:sp>
        <p:nvSpPr>
          <p:cNvPr id="6" name="Title 1">
            <a:extLst>
              <a:ext uri="{FF2B5EF4-FFF2-40B4-BE49-F238E27FC236}">
                <a16:creationId xmlns:a16="http://schemas.microsoft.com/office/drawing/2014/main" id="{BAE2391C-B9DE-468F-839F-D3CB234F3E05}"/>
              </a:ext>
            </a:extLst>
          </p:cNvPr>
          <p:cNvSpPr>
            <a:spLocks noGrp="1"/>
          </p:cNvSpPr>
          <p:nvPr>
            <p:ph type="title"/>
          </p:nvPr>
        </p:nvSpPr>
        <p:spPr>
          <a:xfrm>
            <a:off x="838200" y="149973"/>
            <a:ext cx="10515600" cy="1325563"/>
          </a:xfrm>
        </p:spPr>
        <p:txBody>
          <a:bodyPr/>
          <a:lstStyle/>
          <a:p>
            <a:r>
              <a:rPr lang="en-US" dirty="0">
                <a:cs typeface="Calibri Light"/>
              </a:rPr>
              <a:t>MRSA Nares Per Pharmacy – Vancomycin Use</a:t>
            </a:r>
          </a:p>
        </p:txBody>
      </p:sp>
      <p:sp>
        <p:nvSpPr>
          <p:cNvPr id="8" name="Rectangle 7">
            <a:extLst>
              <a:ext uri="{FF2B5EF4-FFF2-40B4-BE49-F238E27FC236}">
                <a16:creationId xmlns:a16="http://schemas.microsoft.com/office/drawing/2014/main" id="{DFD4EEF7-7558-4A37-8260-795CAABA6191}"/>
              </a:ext>
            </a:extLst>
          </p:cNvPr>
          <p:cNvSpPr/>
          <p:nvPr/>
        </p:nvSpPr>
        <p:spPr>
          <a:xfrm>
            <a:off x="5253973" y="1538778"/>
            <a:ext cx="1633799" cy="4228407"/>
          </a:xfrm>
          <a:prstGeom prst="rect">
            <a:avLst/>
          </a:prstGeom>
          <a:solidFill>
            <a:schemeClr val="accent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7B40CD8-A37A-4E57-B147-930C1F8F02A5}"/>
              </a:ext>
            </a:extLst>
          </p:cNvPr>
          <p:cNvSpPr txBox="1"/>
          <p:nvPr/>
        </p:nvSpPr>
        <p:spPr>
          <a:xfrm>
            <a:off x="5252605" y="2464378"/>
            <a:ext cx="160019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cs typeface="Calibri"/>
              </a:rPr>
              <a:t>Go-live and </a:t>
            </a:r>
          </a:p>
          <a:p>
            <a:pPr algn="ctr"/>
            <a:r>
              <a:rPr lang="en-US" b="1" dirty="0">
                <a:cs typeface="Calibri"/>
              </a:rPr>
              <a:t>education</a:t>
            </a:r>
          </a:p>
        </p:txBody>
      </p:sp>
      <p:cxnSp>
        <p:nvCxnSpPr>
          <p:cNvPr id="12" name="Straight Arrow Connector 11">
            <a:extLst>
              <a:ext uri="{FF2B5EF4-FFF2-40B4-BE49-F238E27FC236}">
                <a16:creationId xmlns:a16="http://schemas.microsoft.com/office/drawing/2014/main" id="{333B4EC8-8EF0-492E-9BEE-8C067B110D0B}"/>
              </a:ext>
            </a:extLst>
          </p:cNvPr>
          <p:cNvCxnSpPr/>
          <p:nvPr/>
        </p:nvCxnSpPr>
        <p:spPr>
          <a:xfrm flipH="1" flipV="1">
            <a:off x="3102552" y="2210666"/>
            <a:ext cx="349829" cy="263237"/>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CA12F5CF-CDC2-49F7-A533-C6F77C613754}"/>
              </a:ext>
            </a:extLst>
          </p:cNvPr>
          <p:cNvSpPr txBox="1"/>
          <p:nvPr/>
        </p:nvSpPr>
        <p:spPr>
          <a:xfrm>
            <a:off x="2949287" y="2464377"/>
            <a:ext cx="1201882" cy="2702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t>COVID-19 outlier</a:t>
            </a:r>
            <a:endParaRPr lang="en-US" sz="1100">
              <a:cs typeface="Calibri"/>
            </a:endParaRPr>
          </a:p>
        </p:txBody>
      </p:sp>
      <p:sp>
        <p:nvSpPr>
          <p:cNvPr id="16" name="TextBox 15">
            <a:extLst>
              <a:ext uri="{FF2B5EF4-FFF2-40B4-BE49-F238E27FC236}">
                <a16:creationId xmlns:a16="http://schemas.microsoft.com/office/drawing/2014/main" id="{06B4642C-9B37-421C-B3FD-E57DCD24A508}"/>
              </a:ext>
            </a:extLst>
          </p:cNvPr>
          <p:cNvSpPr txBox="1"/>
          <p:nvPr/>
        </p:nvSpPr>
        <p:spPr>
          <a:xfrm>
            <a:off x="1596234" y="5845911"/>
            <a:ext cx="900100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cs typeface="Calibri"/>
              </a:rPr>
              <a:t>Vancomycin rate </a:t>
            </a:r>
            <a:r>
              <a:rPr lang="en-US" sz="2000" b="1" dirty="0">
                <a:solidFill>
                  <a:schemeClr val="accent6"/>
                </a:solidFill>
                <a:cs typeface="Calibri"/>
              </a:rPr>
              <a:t>decreased by 15.7%</a:t>
            </a:r>
            <a:r>
              <a:rPr lang="en-US" sz="2000" b="1" dirty="0">
                <a:cs typeface="Calibri"/>
              </a:rPr>
              <a:t> in the 8 month pre/post-implementation periods at SMH hospital </a:t>
            </a:r>
          </a:p>
        </p:txBody>
      </p:sp>
      <p:sp>
        <p:nvSpPr>
          <p:cNvPr id="2" name="TextBox 1">
            <a:extLst>
              <a:ext uri="{FF2B5EF4-FFF2-40B4-BE49-F238E27FC236}">
                <a16:creationId xmlns:a16="http://schemas.microsoft.com/office/drawing/2014/main" id="{2F6FF173-F35A-2124-1E32-33672A8961F5}"/>
              </a:ext>
            </a:extLst>
          </p:cNvPr>
          <p:cNvSpPr txBox="1"/>
          <p:nvPr/>
        </p:nvSpPr>
        <p:spPr>
          <a:xfrm>
            <a:off x="9022976" y="6379036"/>
            <a:ext cx="2474395" cy="369332"/>
          </a:xfrm>
          <a:prstGeom prst="rect">
            <a:avLst/>
          </a:prstGeom>
          <a:noFill/>
        </p:spPr>
        <p:txBody>
          <a:bodyPr wrap="none" rtlCol="0">
            <a:spAutoFit/>
          </a:bodyPr>
          <a:lstStyle/>
          <a:p>
            <a:r>
              <a:rPr lang="en-US" dirty="0"/>
              <a:t>Christine Pham, PharmD</a:t>
            </a:r>
          </a:p>
        </p:txBody>
      </p:sp>
    </p:spTree>
    <p:extLst>
      <p:ext uri="{BB962C8B-B14F-4D97-AF65-F5344CB8AC3E}">
        <p14:creationId xmlns:p14="http://schemas.microsoft.com/office/powerpoint/2010/main" val="1108808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9427AF5F-9A0E-42B7-A252-FD64C9885F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D22D1E-ECFA-2590-9FCB-95A83F6ADD96}"/>
              </a:ext>
            </a:extLst>
          </p:cNvPr>
          <p:cNvSpPr>
            <a:spLocks noGrp="1"/>
          </p:cNvSpPr>
          <p:nvPr>
            <p:ph type="title"/>
          </p:nvPr>
        </p:nvSpPr>
        <p:spPr>
          <a:xfrm>
            <a:off x="838200" y="365125"/>
            <a:ext cx="10515600" cy="1306443"/>
          </a:xfrm>
        </p:spPr>
        <p:txBody>
          <a:bodyPr>
            <a:normAutofit/>
          </a:bodyPr>
          <a:lstStyle/>
          <a:p>
            <a:r>
              <a:rPr lang="en-US" sz="4000"/>
              <a:t>The big beasts of ID: ESBL, CRE, other MDROs</a:t>
            </a:r>
          </a:p>
        </p:txBody>
      </p:sp>
      <p:sp>
        <p:nvSpPr>
          <p:cNvPr id="3" name="Content Placeholder 2">
            <a:extLst>
              <a:ext uri="{FF2B5EF4-FFF2-40B4-BE49-F238E27FC236}">
                <a16:creationId xmlns:a16="http://schemas.microsoft.com/office/drawing/2014/main" id="{97A8ED8A-08B9-935E-2AD1-9B90BB8B92BB}"/>
              </a:ext>
            </a:extLst>
          </p:cNvPr>
          <p:cNvSpPr>
            <a:spLocks noGrp="1"/>
          </p:cNvSpPr>
          <p:nvPr>
            <p:ph idx="1"/>
          </p:nvPr>
        </p:nvSpPr>
        <p:spPr>
          <a:xfrm>
            <a:off x="838200" y="1825625"/>
            <a:ext cx="4152774" cy="4303464"/>
          </a:xfrm>
        </p:spPr>
        <p:txBody>
          <a:bodyPr>
            <a:normAutofit/>
          </a:bodyPr>
          <a:lstStyle/>
          <a:p>
            <a:r>
              <a:rPr lang="en-US" sz="2000" dirty="0"/>
              <a:t>Amp C producers: historically “SPICE/SPACE”, but now just Enterobacter cloacae, Citrobacter </a:t>
            </a:r>
            <a:r>
              <a:rPr lang="en-US" sz="2000" dirty="0" err="1"/>
              <a:t>freundii</a:t>
            </a:r>
            <a:r>
              <a:rPr lang="en-US" sz="2000" dirty="0"/>
              <a:t>,  Klebsiella aerogenes</a:t>
            </a:r>
          </a:p>
          <a:p>
            <a:pPr lvl="1"/>
            <a:r>
              <a:rPr lang="en-US" sz="1600" dirty="0"/>
              <a:t>Avoid ceftriaxone </a:t>
            </a:r>
          </a:p>
          <a:p>
            <a:pPr lvl="1"/>
            <a:r>
              <a:rPr lang="en-US" sz="1600" dirty="0"/>
              <a:t>Cefepime and ertapenem are first line</a:t>
            </a:r>
          </a:p>
          <a:p>
            <a:r>
              <a:rPr lang="en-US" sz="2000" dirty="0"/>
              <a:t>ESBL= extended spectrum beta lactamases </a:t>
            </a:r>
          </a:p>
          <a:p>
            <a:pPr lvl="1"/>
            <a:r>
              <a:rPr lang="en-US" sz="1600" dirty="0"/>
              <a:t>Ertapenem</a:t>
            </a:r>
          </a:p>
          <a:p>
            <a:r>
              <a:rPr lang="en-US" sz="2000" dirty="0"/>
              <a:t>CRE= carbapenem resistant </a:t>
            </a:r>
            <a:r>
              <a:rPr lang="en-US" sz="2000" dirty="0" err="1"/>
              <a:t>enterobacterales</a:t>
            </a:r>
            <a:endParaRPr lang="en-US" sz="2000" dirty="0"/>
          </a:p>
          <a:p>
            <a:pPr lvl="1"/>
            <a:r>
              <a:rPr lang="en-US" sz="2000"/>
              <a:t>OXA-48</a:t>
            </a:r>
            <a:r>
              <a:rPr lang="en-US" sz="2000" dirty="0"/>
              <a:t>, KPC, NDM</a:t>
            </a:r>
          </a:p>
          <a:p>
            <a:pPr lvl="1"/>
            <a:r>
              <a:rPr lang="en-US" sz="2000" dirty="0"/>
              <a:t>Call ID</a:t>
            </a:r>
          </a:p>
        </p:txBody>
      </p:sp>
      <p:pic>
        <p:nvPicPr>
          <p:cNvPr id="4" name="Picture 3">
            <a:extLst>
              <a:ext uri="{FF2B5EF4-FFF2-40B4-BE49-F238E27FC236}">
                <a16:creationId xmlns:a16="http://schemas.microsoft.com/office/drawing/2014/main" id="{4DE6F70C-F32C-AC1D-C710-1F51BBDD6684}"/>
              </a:ext>
            </a:extLst>
          </p:cNvPr>
          <p:cNvPicPr>
            <a:picLocks noChangeAspect="1"/>
          </p:cNvPicPr>
          <p:nvPr/>
        </p:nvPicPr>
        <p:blipFill rotWithShape="1">
          <a:blip r:embed="rId3"/>
          <a:srcRect t="7784" r="2" b="2"/>
          <a:stretch/>
        </p:blipFill>
        <p:spPr>
          <a:xfrm>
            <a:off x="5183500" y="1904282"/>
            <a:ext cx="6170299" cy="4224808"/>
          </a:xfrm>
          <a:prstGeom prst="rect">
            <a:avLst/>
          </a:prstGeom>
          <a:ln>
            <a:solidFill>
              <a:schemeClr val="tx1"/>
            </a:solidFill>
          </a:ln>
        </p:spPr>
      </p:pic>
    </p:spTree>
    <p:extLst>
      <p:ext uri="{BB962C8B-B14F-4D97-AF65-F5344CB8AC3E}">
        <p14:creationId xmlns:p14="http://schemas.microsoft.com/office/powerpoint/2010/main" val="4862184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A6F01-367A-554C-DBA5-FAC96D35F6A4}"/>
              </a:ext>
            </a:extLst>
          </p:cNvPr>
          <p:cNvSpPr>
            <a:spLocks noGrp="1"/>
          </p:cNvSpPr>
          <p:nvPr>
            <p:ph type="title"/>
          </p:nvPr>
        </p:nvSpPr>
        <p:spPr/>
        <p:txBody>
          <a:bodyPr/>
          <a:lstStyle/>
          <a:p>
            <a:r>
              <a:rPr lang="en-US" dirty="0"/>
              <a:t>Strategies used by </a:t>
            </a:r>
            <a:br>
              <a:rPr lang="en-US" dirty="0"/>
            </a:br>
            <a:r>
              <a:rPr lang="en-US" dirty="0"/>
              <a:t>Antimicrobial Stewardship Programs </a:t>
            </a:r>
          </a:p>
        </p:txBody>
      </p:sp>
      <p:sp>
        <p:nvSpPr>
          <p:cNvPr id="3" name="Content Placeholder 2">
            <a:extLst>
              <a:ext uri="{FF2B5EF4-FFF2-40B4-BE49-F238E27FC236}">
                <a16:creationId xmlns:a16="http://schemas.microsoft.com/office/drawing/2014/main" id="{BA46C4F2-CF77-885D-8F83-38DC2A089CA1}"/>
              </a:ext>
            </a:extLst>
          </p:cNvPr>
          <p:cNvSpPr>
            <a:spLocks noGrp="1"/>
          </p:cNvSpPr>
          <p:nvPr>
            <p:ph sz="half" idx="1"/>
          </p:nvPr>
        </p:nvSpPr>
        <p:spPr/>
        <p:txBody>
          <a:bodyPr/>
          <a:lstStyle/>
          <a:p>
            <a:pPr>
              <a:buFont typeface="Wingdings" pitchFamily="2" charset="2"/>
              <a:buChar char="ü"/>
            </a:pPr>
            <a:r>
              <a:rPr lang="en-US" dirty="0"/>
              <a:t>Prospective Audit and Feedback</a:t>
            </a:r>
          </a:p>
          <a:p>
            <a:pPr>
              <a:buFont typeface="Wingdings" pitchFamily="2" charset="2"/>
              <a:buChar char="ü"/>
            </a:pPr>
            <a:r>
              <a:rPr lang="en-US" dirty="0"/>
              <a:t>Antibiotic Time Outs</a:t>
            </a:r>
          </a:p>
          <a:p>
            <a:pPr>
              <a:buFont typeface="Wingdings" pitchFamily="2" charset="2"/>
              <a:buChar char="ü"/>
            </a:pPr>
            <a:r>
              <a:rPr lang="en-US" dirty="0"/>
              <a:t>Pre-authorization</a:t>
            </a:r>
          </a:p>
          <a:p>
            <a:pPr lvl="1"/>
            <a:r>
              <a:rPr lang="en-US" dirty="0"/>
              <a:t>”Protected” (Restricted) Antibiotics</a:t>
            </a:r>
          </a:p>
        </p:txBody>
      </p:sp>
      <p:sp>
        <p:nvSpPr>
          <p:cNvPr id="4" name="Content Placeholder 3">
            <a:extLst>
              <a:ext uri="{FF2B5EF4-FFF2-40B4-BE49-F238E27FC236}">
                <a16:creationId xmlns:a16="http://schemas.microsoft.com/office/drawing/2014/main" id="{12D1534B-DE08-96CE-F79E-69F580712027}"/>
              </a:ext>
            </a:extLst>
          </p:cNvPr>
          <p:cNvSpPr>
            <a:spLocks noGrp="1"/>
          </p:cNvSpPr>
          <p:nvPr>
            <p:ph sz="half" idx="2"/>
          </p:nvPr>
        </p:nvSpPr>
        <p:spPr/>
        <p:txBody>
          <a:bodyPr/>
          <a:lstStyle/>
          <a:p>
            <a:pPr>
              <a:buFont typeface="Wingdings" pitchFamily="2" charset="2"/>
              <a:buChar char="ü"/>
            </a:pPr>
            <a:r>
              <a:rPr lang="en-US" dirty="0"/>
              <a:t>Shorten duration</a:t>
            </a:r>
          </a:p>
          <a:p>
            <a:pPr>
              <a:buFont typeface="Wingdings" pitchFamily="2" charset="2"/>
              <a:buChar char="ü"/>
            </a:pPr>
            <a:r>
              <a:rPr lang="en-US" dirty="0"/>
              <a:t>De-escalation</a:t>
            </a:r>
          </a:p>
          <a:p>
            <a:pPr>
              <a:buFont typeface="Wingdings" pitchFamily="2" charset="2"/>
              <a:buChar char="ü"/>
            </a:pPr>
            <a:r>
              <a:rPr lang="en-US" dirty="0"/>
              <a:t>Switch from IV to po</a:t>
            </a:r>
          </a:p>
        </p:txBody>
      </p:sp>
      <p:pic>
        <p:nvPicPr>
          <p:cNvPr id="8" name="Picture 7" descr="Hourglass on a flat surface">
            <a:extLst>
              <a:ext uri="{FF2B5EF4-FFF2-40B4-BE49-F238E27FC236}">
                <a16:creationId xmlns:a16="http://schemas.microsoft.com/office/drawing/2014/main" id="{8E6D2484-9E75-BE21-6541-D46597579F67}"/>
              </a:ext>
            </a:extLst>
          </p:cNvPr>
          <p:cNvPicPr>
            <a:picLocks noChangeAspect="1"/>
          </p:cNvPicPr>
          <p:nvPr/>
        </p:nvPicPr>
        <p:blipFill>
          <a:blip r:embed="rId3"/>
          <a:stretch>
            <a:fillRect/>
          </a:stretch>
        </p:blipFill>
        <p:spPr>
          <a:xfrm>
            <a:off x="3830171" y="4035052"/>
            <a:ext cx="3686735" cy="2457823"/>
          </a:xfrm>
          <a:prstGeom prst="rect">
            <a:avLst/>
          </a:prstGeom>
        </p:spPr>
      </p:pic>
    </p:spTree>
    <p:extLst>
      <p:ext uri="{BB962C8B-B14F-4D97-AF65-F5344CB8AC3E}">
        <p14:creationId xmlns:p14="http://schemas.microsoft.com/office/powerpoint/2010/main" val="38012381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4FD140-CF22-B1E9-689E-28B1F2817F27}"/>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Orals versus IV- the great debate</a:t>
            </a:r>
          </a:p>
        </p:txBody>
      </p:sp>
      <p:pic>
        <p:nvPicPr>
          <p:cNvPr id="4" name="Content Placeholder 3" descr="Graphical user interface, text&#10;&#10;Description automatically generated">
            <a:extLst>
              <a:ext uri="{FF2B5EF4-FFF2-40B4-BE49-F238E27FC236}">
                <a16:creationId xmlns:a16="http://schemas.microsoft.com/office/drawing/2014/main" id="{39D0B7CF-869D-2C59-07C5-5E9239DD60DC}"/>
              </a:ext>
            </a:extLst>
          </p:cNvPr>
          <p:cNvPicPr>
            <a:picLocks noGrp="1" noChangeAspect="1"/>
          </p:cNvPicPr>
          <p:nvPr>
            <p:ph idx="1"/>
          </p:nvPr>
        </p:nvPicPr>
        <p:blipFill>
          <a:blip r:embed="rId3"/>
          <a:stretch>
            <a:fillRect/>
          </a:stretch>
        </p:blipFill>
        <p:spPr>
          <a:xfrm>
            <a:off x="4777316" y="783363"/>
            <a:ext cx="6780700" cy="5288945"/>
          </a:xfrm>
          <a:prstGeom prst="rect">
            <a:avLst/>
          </a:prstGeom>
        </p:spPr>
      </p:pic>
    </p:spTree>
    <p:extLst>
      <p:ext uri="{BB962C8B-B14F-4D97-AF65-F5344CB8AC3E}">
        <p14:creationId xmlns:p14="http://schemas.microsoft.com/office/powerpoint/2010/main" val="40658849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01309-208B-DE5D-73DA-1372400467BB}"/>
              </a:ext>
            </a:extLst>
          </p:cNvPr>
          <p:cNvSpPr>
            <a:spLocks noGrp="1"/>
          </p:cNvSpPr>
          <p:nvPr>
            <p:ph type="title"/>
          </p:nvPr>
        </p:nvSpPr>
        <p:spPr/>
        <p:txBody>
          <a:bodyPr/>
          <a:lstStyle/>
          <a:p>
            <a:r>
              <a:rPr lang="en-US" dirty="0"/>
              <a:t>What is antimicrobial stewardship?</a:t>
            </a:r>
          </a:p>
        </p:txBody>
      </p:sp>
      <p:sp>
        <p:nvSpPr>
          <p:cNvPr id="3" name="Content Placeholder 2">
            <a:extLst>
              <a:ext uri="{FF2B5EF4-FFF2-40B4-BE49-F238E27FC236}">
                <a16:creationId xmlns:a16="http://schemas.microsoft.com/office/drawing/2014/main" id="{8D65D5CA-E772-72B6-88DB-F825A83077E9}"/>
              </a:ext>
            </a:extLst>
          </p:cNvPr>
          <p:cNvSpPr>
            <a:spLocks noGrp="1"/>
          </p:cNvSpPr>
          <p:nvPr>
            <p:ph idx="1"/>
          </p:nvPr>
        </p:nvSpPr>
        <p:spPr/>
        <p:txBody>
          <a:bodyPr/>
          <a:lstStyle/>
          <a:p>
            <a:r>
              <a:rPr lang="en-US" dirty="0"/>
              <a:t>A nuisance to hospitalists, surgeons, oncologists and even some ID doctors…</a:t>
            </a:r>
          </a:p>
          <a:p>
            <a:r>
              <a:rPr lang="en-US" dirty="0"/>
              <a:t>A coordinated program that promotes the appropriate use of antimicrobials (including antibiotics), improves patient outcomes, reduces microbial resistance, and decreases the spread of infections caused by multidrug-resistant organisms</a:t>
            </a:r>
          </a:p>
        </p:txBody>
      </p:sp>
      <p:pic>
        <p:nvPicPr>
          <p:cNvPr id="4" name="Picture 3">
            <a:extLst>
              <a:ext uri="{FF2B5EF4-FFF2-40B4-BE49-F238E27FC236}">
                <a16:creationId xmlns:a16="http://schemas.microsoft.com/office/drawing/2014/main" id="{F2FCA126-5171-86B9-B3F0-356568A298E9}"/>
              </a:ext>
            </a:extLst>
          </p:cNvPr>
          <p:cNvPicPr>
            <a:picLocks noChangeAspect="1"/>
          </p:cNvPicPr>
          <p:nvPr/>
        </p:nvPicPr>
        <p:blipFill>
          <a:blip r:embed="rId3"/>
          <a:stretch>
            <a:fillRect/>
          </a:stretch>
        </p:blipFill>
        <p:spPr>
          <a:xfrm>
            <a:off x="4293286" y="4577002"/>
            <a:ext cx="2762422" cy="1915873"/>
          </a:xfrm>
          <a:prstGeom prst="rect">
            <a:avLst/>
          </a:prstGeom>
        </p:spPr>
      </p:pic>
    </p:spTree>
    <p:extLst>
      <p:ext uri="{BB962C8B-B14F-4D97-AF65-F5344CB8AC3E}">
        <p14:creationId xmlns:p14="http://schemas.microsoft.com/office/powerpoint/2010/main" val="14300193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4E62FD-BE6E-BBB0-2915-5D7E592272A1}"/>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dirty="0">
                <a:solidFill>
                  <a:schemeClr val="bg1"/>
                </a:solidFill>
                <a:latin typeface="+mj-lt"/>
                <a:ea typeface="+mj-ea"/>
                <a:cs typeface="+mj-cs"/>
              </a:rPr>
              <a:t>POET divergence of mortality: it is probably not the meds</a:t>
            </a:r>
          </a:p>
        </p:txBody>
      </p:sp>
      <p:pic>
        <p:nvPicPr>
          <p:cNvPr id="4" name="Content Placeholder 3">
            <a:extLst>
              <a:ext uri="{FF2B5EF4-FFF2-40B4-BE49-F238E27FC236}">
                <a16:creationId xmlns:a16="http://schemas.microsoft.com/office/drawing/2014/main" id="{CAFE2A8A-EB9A-5DF8-D673-694257A637DA}"/>
              </a:ext>
            </a:extLst>
          </p:cNvPr>
          <p:cNvPicPr>
            <a:picLocks noGrp="1" noChangeAspect="1"/>
          </p:cNvPicPr>
          <p:nvPr>
            <p:ph idx="1"/>
          </p:nvPr>
        </p:nvPicPr>
        <p:blipFill>
          <a:blip r:embed="rId3"/>
          <a:stretch>
            <a:fillRect/>
          </a:stretch>
        </p:blipFill>
        <p:spPr>
          <a:xfrm>
            <a:off x="643467" y="1597886"/>
            <a:ext cx="10905066" cy="4225714"/>
          </a:xfrm>
          <a:prstGeom prst="rect">
            <a:avLst/>
          </a:prstGeom>
          <a:ln>
            <a:solidFill>
              <a:schemeClr val="tx1"/>
            </a:solidFill>
          </a:ln>
        </p:spPr>
      </p:pic>
      <p:sp>
        <p:nvSpPr>
          <p:cNvPr id="5" name="TextBox 4">
            <a:extLst>
              <a:ext uri="{FF2B5EF4-FFF2-40B4-BE49-F238E27FC236}">
                <a16:creationId xmlns:a16="http://schemas.microsoft.com/office/drawing/2014/main" id="{E831A67A-B899-0B10-90F3-0D38ADCF0D2B}"/>
              </a:ext>
            </a:extLst>
          </p:cNvPr>
          <p:cNvSpPr txBox="1"/>
          <p:nvPr/>
        </p:nvSpPr>
        <p:spPr>
          <a:xfrm>
            <a:off x="4740165" y="6033183"/>
            <a:ext cx="3057247" cy="646331"/>
          </a:xfrm>
          <a:prstGeom prst="rect">
            <a:avLst/>
          </a:prstGeom>
          <a:noFill/>
        </p:spPr>
        <p:txBody>
          <a:bodyPr wrap="none" rtlCol="0">
            <a:spAutoFit/>
          </a:bodyPr>
          <a:lstStyle/>
          <a:p>
            <a:r>
              <a:rPr lang="en-US" dirty="0"/>
              <a:t>3.5 years: 16% v 27% mortality</a:t>
            </a:r>
          </a:p>
          <a:p>
            <a:r>
              <a:rPr lang="en-US" dirty="0"/>
              <a:t>5 years: 23% v 35% mortality</a:t>
            </a:r>
          </a:p>
        </p:txBody>
      </p:sp>
      <p:sp>
        <p:nvSpPr>
          <p:cNvPr id="6" name="TextBox 5">
            <a:extLst>
              <a:ext uri="{FF2B5EF4-FFF2-40B4-BE49-F238E27FC236}">
                <a16:creationId xmlns:a16="http://schemas.microsoft.com/office/drawing/2014/main" id="{6B0BDA05-8963-5212-48EB-BF9B2B4CB60D}"/>
              </a:ext>
            </a:extLst>
          </p:cNvPr>
          <p:cNvSpPr txBox="1"/>
          <p:nvPr/>
        </p:nvSpPr>
        <p:spPr>
          <a:xfrm>
            <a:off x="8525435" y="6206248"/>
            <a:ext cx="1638013" cy="369332"/>
          </a:xfrm>
          <a:prstGeom prst="rect">
            <a:avLst/>
          </a:prstGeom>
          <a:noFill/>
        </p:spPr>
        <p:txBody>
          <a:bodyPr wrap="none" rtlCol="0">
            <a:spAutoFit/>
          </a:bodyPr>
          <a:lstStyle/>
          <a:p>
            <a:r>
              <a:rPr lang="en-US" dirty="0" err="1"/>
              <a:t>Spellberg</a:t>
            </a:r>
            <a:r>
              <a:rPr lang="en-US" dirty="0"/>
              <a:t>, 2022</a:t>
            </a:r>
          </a:p>
        </p:txBody>
      </p:sp>
    </p:spTree>
    <p:extLst>
      <p:ext uri="{BB962C8B-B14F-4D97-AF65-F5344CB8AC3E}">
        <p14:creationId xmlns:p14="http://schemas.microsoft.com/office/powerpoint/2010/main" val="14990891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21385-DBFE-3106-4DC5-6F68ED2F6CD8}"/>
              </a:ext>
            </a:extLst>
          </p:cNvPr>
          <p:cNvSpPr>
            <a:spLocks noGrp="1"/>
          </p:cNvSpPr>
          <p:nvPr>
            <p:ph type="title"/>
          </p:nvPr>
        </p:nvSpPr>
        <p:spPr/>
        <p:txBody>
          <a:bodyPr/>
          <a:lstStyle/>
          <a:p>
            <a:r>
              <a:rPr lang="en-US" dirty="0"/>
              <a:t>Take home points</a:t>
            </a:r>
          </a:p>
        </p:txBody>
      </p:sp>
      <p:sp>
        <p:nvSpPr>
          <p:cNvPr id="3" name="Content Placeholder 2">
            <a:extLst>
              <a:ext uri="{FF2B5EF4-FFF2-40B4-BE49-F238E27FC236}">
                <a16:creationId xmlns:a16="http://schemas.microsoft.com/office/drawing/2014/main" id="{536BF3C6-B480-7D91-262B-DB619AE982A8}"/>
              </a:ext>
            </a:extLst>
          </p:cNvPr>
          <p:cNvSpPr>
            <a:spLocks noGrp="1"/>
          </p:cNvSpPr>
          <p:nvPr>
            <p:ph idx="1"/>
          </p:nvPr>
        </p:nvSpPr>
        <p:spPr/>
        <p:txBody>
          <a:bodyPr/>
          <a:lstStyle/>
          <a:p>
            <a:r>
              <a:rPr lang="en-US" dirty="0"/>
              <a:t>Antibiotics are amazing! Antibiotics save lives!</a:t>
            </a:r>
          </a:p>
          <a:p>
            <a:r>
              <a:rPr lang="en-US" dirty="0"/>
              <a:t>Antibiotics are terrible! (side effects, resistance)</a:t>
            </a:r>
          </a:p>
          <a:p>
            <a:r>
              <a:rPr lang="en-US" dirty="0"/>
              <a:t>Everyone can be a steward!</a:t>
            </a:r>
          </a:p>
          <a:p>
            <a:pPr lvl="1"/>
            <a:r>
              <a:rPr lang="en-US" dirty="0"/>
              <a:t>Stop antibiotics when not needed</a:t>
            </a:r>
          </a:p>
          <a:p>
            <a:pPr lvl="1"/>
            <a:r>
              <a:rPr lang="en-US" dirty="0"/>
              <a:t>Shorten duration</a:t>
            </a:r>
          </a:p>
          <a:p>
            <a:pPr lvl="1"/>
            <a:r>
              <a:rPr lang="en-US" dirty="0"/>
              <a:t>Switch from IV to po when you can</a:t>
            </a:r>
          </a:p>
          <a:p>
            <a:pPr lvl="1"/>
            <a:r>
              <a:rPr lang="en-US" dirty="0"/>
              <a:t>De-escalate (broad </a:t>
            </a:r>
            <a:r>
              <a:rPr lang="en-US" dirty="0">
                <a:sym typeface="Wingdings" pitchFamily="2" charset="2"/>
              </a:rPr>
              <a:t> narrow) by targeted therapy</a:t>
            </a:r>
            <a:endParaRPr lang="en-US" dirty="0"/>
          </a:p>
        </p:txBody>
      </p:sp>
      <p:pic>
        <p:nvPicPr>
          <p:cNvPr id="4" name="Content Placeholder 2" descr="1- Make the diagnosis&#10;2- Cultures and empiric therapy&#10;3- Stop, narrow, change to oral&#10;4- Duration" title="The Image of Four Moments of Antibiotic Decision Making">
            <a:extLst>
              <a:ext uri="{FF2B5EF4-FFF2-40B4-BE49-F238E27FC236}">
                <a16:creationId xmlns:a16="http://schemas.microsoft.com/office/drawing/2014/main" id="{AC960FE9-A2E6-B51C-8B9C-B357D97A25D5}"/>
              </a:ext>
            </a:extLst>
          </p:cNvPr>
          <p:cNvPicPr>
            <a:picLocks noChangeAspect="1"/>
          </p:cNvPicPr>
          <p:nvPr/>
        </p:nvPicPr>
        <p:blipFill rotWithShape="1">
          <a:blip r:embed="rId3">
            <a:extLst>
              <a:ext uri="{28A0092B-C50C-407E-A947-70E740481C1C}">
                <a14:useLocalDpi xmlns:a14="http://schemas.microsoft.com/office/drawing/2010/main" val="0"/>
              </a:ext>
            </a:extLst>
          </a:blip>
          <a:srcRect l="648" r="1611" b="2"/>
          <a:stretch/>
        </p:blipFill>
        <p:spPr>
          <a:xfrm>
            <a:off x="8277804" y="2261286"/>
            <a:ext cx="3075996" cy="2981816"/>
          </a:xfrm>
          <a:prstGeom prst="rect">
            <a:avLst/>
          </a:prstGeom>
        </p:spPr>
      </p:pic>
    </p:spTree>
    <p:extLst>
      <p:ext uri="{BB962C8B-B14F-4D97-AF65-F5344CB8AC3E}">
        <p14:creationId xmlns:p14="http://schemas.microsoft.com/office/powerpoint/2010/main" val="5989535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FE8644F-DD1B-4041-706D-C0B2C4804D91}"/>
              </a:ext>
            </a:extLst>
          </p:cNvPr>
          <p:cNvPicPr>
            <a:picLocks noChangeAspect="1"/>
          </p:cNvPicPr>
          <p:nvPr/>
        </p:nvPicPr>
        <p:blipFill>
          <a:blip r:embed="rId3"/>
          <a:stretch>
            <a:fillRect/>
          </a:stretch>
        </p:blipFill>
        <p:spPr>
          <a:xfrm>
            <a:off x="642938" y="1712913"/>
            <a:ext cx="1912938" cy="4318000"/>
          </a:xfrm>
          <a:prstGeom prst="rect">
            <a:avLst/>
          </a:prstGeom>
        </p:spPr>
      </p:pic>
      <p:pic>
        <p:nvPicPr>
          <p:cNvPr id="4" name="Content Placeholder 3">
            <a:extLst>
              <a:ext uri="{FF2B5EF4-FFF2-40B4-BE49-F238E27FC236}">
                <a16:creationId xmlns:a16="http://schemas.microsoft.com/office/drawing/2014/main" id="{6A5F6F31-0584-35D3-5D0B-B8BF774A9019}"/>
              </a:ext>
            </a:extLst>
          </p:cNvPr>
          <p:cNvPicPr>
            <a:picLocks noGrp="1" noChangeAspect="1"/>
          </p:cNvPicPr>
          <p:nvPr>
            <p:ph idx="1"/>
          </p:nvPr>
        </p:nvPicPr>
        <p:blipFill>
          <a:blip r:embed="rId4"/>
          <a:stretch>
            <a:fillRect/>
          </a:stretch>
        </p:blipFill>
        <p:spPr>
          <a:xfrm>
            <a:off x="2630488" y="1712913"/>
            <a:ext cx="8916988" cy="4318000"/>
          </a:xfrm>
          <a:prstGeom prst="rect">
            <a:avLst/>
          </a:prstGeom>
        </p:spPr>
      </p:pic>
      <p:sp>
        <p:nvSpPr>
          <p:cNvPr id="2" name="Title 1">
            <a:extLst>
              <a:ext uri="{FF2B5EF4-FFF2-40B4-BE49-F238E27FC236}">
                <a16:creationId xmlns:a16="http://schemas.microsoft.com/office/drawing/2014/main" id="{30EB37CA-ECB2-8628-0848-FBE0E1726E37}"/>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2200" kern="1200" dirty="0">
                <a:solidFill>
                  <a:schemeClr val="bg1"/>
                </a:solidFill>
                <a:latin typeface="+mj-lt"/>
                <a:ea typeface="+mj-ea"/>
                <a:cs typeface="+mj-cs"/>
              </a:rPr>
              <a:t>Thank you! </a:t>
            </a:r>
            <a:br>
              <a:rPr lang="en-US" sz="2200" kern="1200" dirty="0">
                <a:solidFill>
                  <a:schemeClr val="bg1"/>
                </a:solidFill>
                <a:latin typeface="+mj-lt"/>
                <a:ea typeface="+mj-ea"/>
                <a:cs typeface="+mj-cs"/>
              </a:rPr>
            </a:br>
            <a:r>
              <a:rPr lang="en-US" sz="2200" kern="1200" dirty="0">
                <a:solidFill>
                  <a:schemeClr val="bg1"/>
                </a:solidFill>
                <a:latin typeface="+mj-lt"/>
                <a:ea typeface="+mj-ea"/>
                <a:cs typeface="+mj-cs"/>
              </a:rPr>
              <a:t>Check out </a:t>
            </a:r>
            <a:r>
              <a:rPr lang="en-US" sz="2200" kern="1200">
                <a:solidFill>
                  <a:schemeClr val="bg1"/>
                </a:solidFill>
                <a:latin typeface="+mj-lt"/>
                <a:ea typeface="+mj-ea"/>
                <a:cs typeface="+mj-cs"/>
              </a:rPr>
              <a:t>asp.mednet.ucla.edu</a:t>
            </a:r>
            <a:r>
              <a:rPr lang="en-US" sz="2200" kern="1200" dirty="0">
                <a:solidFill>
                  <a:schemeClr val="bg1"/>
                </a:solidFill>
                <a:latin typeface="+mj-lt"/>
                <a:ea typeface="+mj-ea"/>
                <a:cs typeface="+mj-cs"/>
              </a:rPr>
              <a:t> and download Firstline app</a:t>
            </a:r>
          </a:p>
        </p:txBody>
      </p:sp>
    </p:spTree>
    <p:extLst>
      <p:ext uri="{BB962C8B-B14F-4D97-AF65-F5344CB8AC3E}">
        <p14:creationId xmlns:p14="http://schemas.microsoft.com/office/powerpoint/2010/main" val="12845556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89560" y="856180"/>
            <a:ext cx="4560584" cy="1128068"/>
          </a:xfrm>
        </p:spPr>
        <p:txBody>
          <a:bodyPr anchor="ctr">
            <a:normAutofit/>
          </a:bodyPr>
          <a:lstStyle/>
          <a:p>
            <a:r>
              <a:rPr lang="en-US" sz="3100"/>
              <a:t>The Four Moments of Antibiotic Decision Making</a:t>
            </a:r>
          </a:p>
        </p:txBody>
      </p:sp>
      <p:grpSp>
        <p:nvGrpSpPr>
          <p:cNvPr id="12" name="Group 11">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3"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90719" y="2330505"/>
            <a:ext cx="4559425" cy="3979585"/>
          </a:xfrm>
        </p:spPr>
        <p:txBody>
          <a:bodyPr anchor="ctr">
            <a:normAutofit/>
          </a:bodyPr>
          <a:lstStyle/>
          <a:p>
            <a:pPr marL="453862" indent="-453862">
              <a:buFont typeface="+mj-lt"/>
              <a:buAutoNum type="arabicPeriod"/>
            </a:pPr>
            <a:r>
              <a:rPr lang="en-US" sz="2000"/>
              <a:t>Does my patient have an infection that requires antibiotics? </a:t>
            </a:r>
          </a:p>
          <a:p>
            <a:pPr marL="453862" indent="-453862">
              <a:buFont typeface="+mj-lt"/>
              <a:buAutoNum type="arabicPeriod"/>
            </a:pPr>
            <a:r>
              <a:rPr lang="en-US" sz="2000"/>
              <a:t>Have I ordered appropriate cultures before starting antibiotics? What empiric therapy should I initiate? </a:t>
            </a:r>
          </a:p>
          <a:p>
            <a:pPr marL="453862" indent="-453862">
              <a:buFont typeface="+mj-lt"/>
              <a:buAutoNum type="arabicPeriod"/>
            </a:pPr>
            <a:r>
              <a:rPr lang="en-US" sz="2000"/>
              <a:t>A day or more has passed.  Can I stop antibiotics? Can I narrow therapy or change from IV to oral therapy? </a:t>
            </a:r>
          </a:p>
          <a:p>
            <a:pPr marL="453862" indent="-453862">
              <a:buFont typeface="+mj-lt"/>
              <a:buAutoNum type="arabicPeriod"/>
            </a:pPr>
            <a:r>
              <a:rPr lang="en-US" sz="2000"/>
              <a:t>What duration of antibiotic therapy is needed for my patient's diagnosis?</a:t>
            </a:r>
          </a:p>
        </p:txBody>
      </p:sp>
      <p:sp>
        <p:nvSpPr>
          <p:cNvPr id="18" name="Rectangle 17">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2" descr="1- Make the diagnosis&#10;2- Cultures and empiric therapy&#10;3- Stop, narrow, change to oral&#10;4- Duration" title="The Image of Four Moments of Antibiotic Decision Making"/>
          <p:cNvPicPr>
            <a:picLocks noChangeAspect="1"/>
          </p:cNvPicPr>
          <p:nvPr/>
        </p:nvPicPr>
        <p:blipFill rotWithShape="1">
          <a:blip r:embed="rId3">
            <a:extLst>
              <a:ext uri="{28A0092B-C50C-407E-A947-70E740481C1C}">
                <a14:useLocalDpi xmlns:a14="http://schemas.microsoft.com/office/drawing/2010/main" val="0"/>
              </a:ext>
            </a:extLst>
          </a:blip>
          <a:srcRect l="648" r="1611" b="2"/>
          <a:stretch/>
        </p:blipFill>
        <p:spPr>
          <a:xfrm>
            <a:off x="5977788" y="799352"/>
            <a:ext cx="5425410" cy="5259296"/>
          </a:xfrm>
          <a:prstGeom prst="rect">
            <a:avLst/>
          </a:prstGeom>
        </p:spPr>
      </p:pic>
      <p:sp>
        <p:nvSpPr>
          <p:cNvPr id="4" name="Slide Number Placeholder 3"/>
          <p:cNvSpPr>
            <a:spLocks noGrp="1"/>
          </p:cNvSpPr>
          <p:nvPr>
            <p:ph type="sldNum" sz="quarter" idx="12"/>
          </p:nvPr>
        </p:nvSpPr>
        <p:spPr>
          <a:xfrm>
            <a:off x="9385070" y="6492240"/>
            <a:ext cx="1055716" cy="365125"/>
          </a:xfrm>
        </p:spPr>
        <p:txBody>
          <a:bodyPr>
            <a:normAutofit/>
          </a:bodyPr>
          <a:lstStyle/>
          <a:p>
            <a:pPr>
              <a:spcAft>
                <a:spcPts val="600"/>
              </a:spcAft>
            </a:pPr>
            <a:fld id="{993EEC8E-C5CF-40DF-832D-5BCB0E209B98}" type="slidenum">
              <a:rPr lang="en-US" smtClean="0"/>
              <a:pPr>
                <a:spcAft>
                  <a:spcPts val="600"/>
                </a:spcAft>
              </a:pPr>
              <a:t>6</a:t>
            </a:fld>
            <a:endParaRPr lang="en-US"/>
          </a:p>
        </p:txBody>
      </p:sp>
      <p:sp>
        <p:nvSpPr>
          <p:cNvPr id="6" name="TextBox 5">
            <a:extLst>
              <a:ext uri="{FF2B5EF4-FFF2-40B4-BE49-F238E27FC236}">
                <a16:creationId xmlns:a16="http://schemas.microsoft.com/office/drawing/2014/main" id="{CE59C0DA-2BA9-98FA-47DB-CFA2595DB4E8}"/>
              </a:ext>
            </a:extLst>
          </p:cNvPr>
          <p:cNvSpPr txBox="1"/>
          <p:nvPr/>
        </p:nvSpPr>
        <p:spPr>
          <a:xfrm>
            <a:off x="665085" y="6310090"/>
            <a:ext cx="1330814" cy="369332"/>
          </a:xfrm>
          <a:prstGeom prst="rect">
            <a:avLst/>
          </a:prstGeom>
          <a:noFill/>
        </p:spPr>
        <p:txBody>
          <a:bodyPr wrap="none" rtlCol="0">
            <a:spAutoFit/>
          </a:bodyPr>
          <a:lstStyle/>
          <a:p>
            <a:r>
              <a:rPr lang="en-US" dirty="0"/>
              <a:t>AHRQ, 2019</a:t>
            </a:r>
          </a:p>
        </p:txBody>
      </p:sp>
    </p:spTree>
    <p:extLst>
      <p:ext uri="{BB962C8B-B14F-4D97-AF65-F5344CB8AC3E}">
        <p14:creationId xmlns:p14="http://schemas.microsoft.com/office/powerpoint/2010/main" val="30313396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4"/>
          <p:cNvSpPr>
            <a:spLocks noGrp="1" noChangeArrowheads="1"/>
          </p:cNvSpPr>
          <p:nvPr>
            <p:ph type="title"/>
          </p:nvPr>
        </p:nvSpPr>
        <p:spPr>
          <a:xfrm>
            <a:off x="638926" y="0"/>
            <a:ext cx="10972801" cy="806824"/>
          </a:xfrm>
        </p:spPr>
        <p:txBody>
          <a:bodyPr/>
          <a:lstStyle/>
          <a:p>
            <a:r>
              <a:rPr lang="en-US" altLang="en-US" dirty="0"/>
              <a:t>Antibiotic-Associated Adverse Events </a:t>
            </a:r>
          </a:p>
        </p:txBody>
      </p:sp>
      <p:pic>
        <p:nvPicPr>
          <p:cNvPr id="13" name="Content Placeholder 12" descr="Metronidazole-induced neurotoxicity presenting with sudden bilateral hearing loss, encephalophathy, and cerebellar dysfunction&#10;A case of toxic epidermal necrolysis caused by trimethoprim-sulfamethoxazole&#10;Cefepime Neurotoxicity: Case Report, Pharmacokinetic Considerations, and Literature Review&#10;Systematic Review and Metaanalysis of Acute Kidney Injury Associated with Concomitant Vancomycin and Piperacillin/Tazobactam&#10;CASE REPORT-Biopsy-Proven Acute Tubular Necrosis Associated with Vancomycin in an Adult Patient&#10;Permanent Peripheral Neuropathy: A Case Report on a Rare but Serious Debilitating Side-Effect of Fluoroquinolone Administration&#10;Ototoxicity induced by Gentamicin and Furosemide&#10;CASE REPORT- Spontaneous bilateral patellar tendon rupture: case report and review of fluoroquinolone-induced tendinopathy&#10;" title="Case studies and headline image"/>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102504" y="1047873"/>
            <a:ext cx="7986993" cy="5165666"/>
          </a:xfrm>
        </p:spPr>
      </p:pic>
      <p:sp>
        <p:nvSpPr>
          <p:cNvPr id="2" name="TextBox 1">
            <a:extLst>
              <a:ext uri="{FF2B5EF4-FFF2-40B4-BE49-F238E27FC236}">
                <a16:creationId xmlns:a16="http://schemas.microsoft.com/office/drawing/2014/main" id="{7E340212-DC78-5CC4-DC48-0A3B58E956CE}"/>
              </a:ext>
            </a:extLst>
          </p:cNvPr>
          <p:cNvSpPr txBox="1"/>
          <p:nvPr/>
        </p:nvSpPr>
        <p:spPr>
          <a:xfrm>
            <a:off x="665085" y="6310090"/>
            <a:ext cx="1330814" cy="369332"/>
          </a:xfrm>
          <a:prstGeom prst="rect">
            <a:avLst/>
          </a:prstGeom>
          <a:noFill/>
        </p:spPr>
        <p:txBody>
          <a:bodyPr wrap="none" rtlCol="0">
            <a:spAutoFit/>
          </a:bodyPr>
          <a:lstStyle/>
          <a:p>
            <a:r>
              <a:rPr lang="en-US" dirty="0"/>
              <a:t>AHRQ, 2019</a:t>
            </a:r>
          </a:p>
        </p:txBody>
      </p:sp>
    </p:spTree>
    <p:custDataLst>
      <p:tags r:id="rId1"/>
    </p:custDataLst>
    <p:extLst>
      <p:ext uri="{BB962C8B-B14F-4D97-AF65-F5344CB8AC3E}">
        <p14:creationId xmlns:p14="http://schemas.microsoft.com/office/powerpoint/2010/main" val="3217847887"/>
      </p:ext>
    </p:extLst>
  </p:cSld>
  <p:clrMapOvr>
    <a:masterClrMapping/>
  </p:clrMapOvr>
  <p:transition advTm="5017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6EEDCC3-40A2-7049-A58C-10C2F00835CC}"/>
              </a:ext>
            </a:extLst>
          </p:cNvPr>
          <p:cNvSpPr>
            <a:spLocks noGrp="1"/>
          </p:cNvSpPr>
          <p:nvPr>
            <p:ph type="title"/>
          </p:nvPr>
        </p:nvSpPr>
        <p:spPr/>
        <p:txBody>
          <a:bodyPr>
            <a:normAutofit/>
          </a:bodyPr>
          <a:lstStyle/>
          <a:p>
            <a:r>
              <a:rPr lang="en-US" dirty="0"/>
              <a:t>Adverse Outcomes with IV antibiotics in patients with heart failure</a:t>
            </a:r>
          </a:p>
        </p:txBody>
      </p:sp>
      <p:sp>
        <p:nvSpPr>
          <p:cNvPr id="8" name="Content Placeholder 7">
            <a:extLst>
              <a:ext uri="{FF2B5EF4-FFF2-40B4-BE49-F238E27FC236}">
                <a16:creationId xmlns:a16="http://schemas.microsoft.com/office/drawing/2014/main" id="{B8E8A227-E60D-3A41-B6F5-AC57E8C977CC}"/>
              </a:ext>
            </a:extLst>
          </p:cNvPr>
          <p:cNvSpPr>
            <a:spLocks noGrp="1"/>
          </p:cNvSpPr>
          <p:nvPr>
            <p:ph idx="1"/>
          </p:nvPr>
        </p:nvSpPr>
        <p:spPr/>
        <p:txBody>
          <a:bodyPr>
            <a:normAutofit/>
          </a:bodyPr>
          <a:lstStyle/>
          <a:p>
            <a:r>
              <a:rPr lang="en-US" dirty="0"/>
              <a:t>144 patients, retrospective, &gt;18 </a:t>
            </a:r>
            <a:r>
              <a:rPr lang="en-US" dirty="0" err="1"/>
              <a:t>yo</a:t>
            </a:r>
            <a:r>
              <a:rPr lang="en-US" dirty="0"/>
              <a:t> diagnosed with acute decompensated heart failure</a:t>
            </a:r>
          </a:p>
          <a:p>
            <a:pPr lvl="1"/>
            <a:r>
              <a:rPr lang="en-US" dirty="0"/>
              <a:t>Excluded if pregnant, BNP &lt;100, HD/CRRT, radiologist reported PNA (or question of), procalcitonin &gt;0.25 </a:t>
            </a:r>
          </a:p>
          <a:p>
            <a:r>
              <a:rPr lang="en-US" dirty="0"/>
              <a:t>88 (61%) no IVAB</a:t>
            </a:r>
          </a:p>
          <a:p>
            <a:r>
              <a:rPr lang="en-US" dirty="0"/>
              <a:t>56 (39%) yes IVAB</a:t>
            </a:r>
          </a:p>
          <a:p>
            <a:r>
              <a:rPr lang="en-US" dirty="0"/>
              <a:t>Patients in IVAB arm:</a:t>
            </a:r>
          </a:p>
          <a:p>
            <a:pPr lvl="1"/>
            <a:r>
              <a:rPr lang="en-US" dirty="0"/>
              <a:t>Had longer length of stays (primary outcome) 6.6 v 3d</a:t>
            </a:r>
          </a:p>
          <a:p>
            <a:pPr lvl="1"/>
            <a:r>
              <a:rPr lang="en-US" dirty="0"/>
              <a:t>required &gt;2.5 x more Lasix (930mg v 320mg)</a:t>
            </a:r>
          </a:p>
          <a:p>
            <a:pPr lvl="1"/>
            <a:r>
              <a:rPr lang="en-US" dirty="0"/>
              <a:t>were 2.51x more likely to be readmitted</a:t>
            </a:r>
          </a:p>
        </p:txBody>
      </p:sp>
      <p:sp>
        <p:nvSpPr>
          <p:cNvPr id="11" name="TextBox 10">
            <a:extLst>
              <a:ext uri="{FF2B5EF4-FFF2-40B4-BE49-F238E27FC236}">
                <a16:creationId xmlns:a16="http://schemas.microsoft.com/office/drawing/2014/main" id="{56945E9B-1B7E-FF48-B77D-0553863B4A2E}"/>
              </a:ext>
            </a:extLst>
          </p:cNvPr>
          <p:cNvSpPr txBox="1"/>
          <p:nvPr/>
        </p:nvSpPr>
        <p:spPr>
          <a:xfrm>
            <a:off x="5343833" y="6308725"/>
            <a:ext cx="3579698" cy="369332"/>
          </a:xfrm>
          <a:prstGeom prst="rect">
            <a:avLst/>
          </a:prstGeom>
          <a:noFill/>
        </p:spPr>
        <p:txBody>
          <a:bodyPr wrap="none" rtlCol="0">
            <a:spAutoFit/>
          </a:bodyPr>
          <a:lstStyle/>
          <a:p>
            <a:r>
              <a:rPr lang="en-US" dirty="0"/>
              <a:t>Frisbee, J and colleagues OFID, 2019</a:t>
            </a:r>
          </a:p>
        </p:txBody>
      </p:sp>
    </p:spTree>
    <p:extLst>
      <p:ext uri="{BB962C8B-B14F-4D97-AF65-F5344CB8AC3E}">
        <p14:creationId xmlns:p14="http://schemas.microsoft.com/office/powerpoint/2010/main" val="26449849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01764" y="643467"/>
            <a:ext cx="7188472" cy="5571066"/>
          </a:xfrm>
          <a:prstGeom prst="rect">
            <a:avLst/>
          </a:prstGeom>
          <a:ln>
            <a:solidFill>
              <a:schemeClr val="tx1"/>
            </a:solidFill>
          </a:ln>
        </p:spPr>
      </p:pic>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17467" y="2167069"/>
            <a:ext cx="2854581" cy="1915391"/>
          </a:xfrm>
          <a:prstGeom prst="rect">
            <a:avLst/>
          </a:prstGeom>
        </p:spPr>
      </p:pic>
    </p:spTree>
    <p:extLst>
      <p:ext uri="{BB962C8B-B14F-4D97-AF65-F5344CB8AC3E}">
        <p14:creationId xmlns:p14="http://schemas.microsoft.com/office/powerpoint/2010/main" val="20229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8820</TotalTime>
  <Words>2323</Words>
  <Application>Microsoft Macintosh PowerPoint</Application>
  <PresentationFormat>Widescreen</PresentationFormat>
  <Paragraphs>296</Paragraphs>
  <Slides>52</Slides>
  <Notes>52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52</vt:i4>
      </vt:variant>
    </vt:vector>
  </HeadingPairs>
  <TitlesOfParts>
    <vt:vector size="60" baseType="lpstr">
      <vt:lpstr>Arial Unicode MS</vt:lpstr>
      <vt:lpstr>Arial</vt:lpstr>
      <vt:lpstr>Calibri</vt:lpstr>
      <vt:lpstr>Calibri Light</vt:lpstr>
      <vt:lpstr>Helvetica</vt:lpstr>
      <vt:lpstr>Times New Roman</vt:lpstr>
      <vt:lpstr>Wingdings</vt:lpstr>
      <vt:lpstr>Office Theme</vt:lpstr>
      <vt:lpstr>Antimicrobial Stewardship:  a necessary nuisance</vt:lpstr>
      <vt:lpstr>Once upon a time...</vt:lpstr>
      <vt:lpstr>Outline</vt:lpstr>
      <vt:lpstr>What is antimicrobial stewardship to you?</vt:lpstr>
      <vt:lpstr>What is antimicrobial stewardship?</vt:lpstr>
      <vt:lpstr>The Four Moments of Antibiotic Decision Making</vt:lpstr>
      <vt:lpstr>Antibiotic-Associated Adverse Events </vt:lpstr>
      <vt:lpstr>Adverse Outcomes with IV antibiotics in patients with heart failure</vt:lpstr>
      <vt:lpstr>PowerPoint Presentation</vt:lpstr>
      <vt:lpstr>Empiric versus Targeted Treatment</vt:lpstr>
      <vt:lpstr>PowerPoint Presentation</vt:lpstr>
      <vt:lpstr>PowerPoint Presentation</vt:lpstr>
      <vt:lpstr>PowerPoint Presentation</vt:lpstr>
      <vt:lpstr>25-year-old M presents with  LLQ abdominal pain</vt:lpstr>
      <vt:lpstr>What would you do? What does it mean to “manage conservatively”?</vt:lpstr>
      <vt:lpstr>CODA: Comparison of Outcomes of Antibiotic Drugs and Appendectomy </vt:lpstr>
      <vt:lpstr>PowerPoint Presentation</vt:lpstr>
      <vt:lpstr>PowerPoint Presentation</vt:lpstr>
      <vt:lpstr>PowerPoint Presentation</vt:lpstr>
      <vt:lpstr>What empiric antibiotics would you choose for a patient with a complicated IAI?</vt:lpstr>
      <vt:lpstr>PowerPoint Presentation</vt:lpstr>
      <vt:lpstr>Antibiotics for complicated  intraabdominal infections</vt:lpstr>
      <vt:lpstr>PowerPoint Presentation</vt:lpstr>
      <vt:lpstr>PowerPoint Presentation</vt:lpstr>
      <vt:lpstr>PowerPoint Presentation</vt:lpstr>
      <vt:lpstr>PowerPoint Presentation</vt:lpstr>
      <vt:lpstr>He presents with fevers two weeks later</vt:lpstr>
      <vt:lpstr>When would you stop his antibiotics?</vt:lpstr>
      <vt:lpstr>PowerPoint Presentation</vt:lpstr>
      <vt:lpstr>When do we use antifungals?</vt:lpstr>
      <vt:lpstr>The Antibiotic Course Has Had Its Day</vt:lpstr>
      <vt:lpstr>PowerPoint Presentation</vt:lpstr>
      <vt:lpstr>Given that shorter is better, what about perioperative antibiotics? </vt:lpstr>
      <vt:lpstr>PowerPoint Presentation</vt:lpstr>
      <vt:lpstr>PowerPoint Presentation</vt:lpstr>
      <vt:lpstr>PowerPoint Presentation</vt:lpstr>
      <vt:lpstr>67-year-old woman who resides in SNF</vt:lpstr>
      <vt:lpstr>What antibiotics would you use?</vt:lpstr>
      <vt:lpstr>What about covering anaerobes (aspiration)?</vt:lpstr>
      <vt:lpstr>Duration of therapy for VAP</vt:lpstr>
      <vt:lpstr>How do we choose which antibiotics?</vt:lpstr>
      <vt:lpstr>MRSA Nares Per Pharmacy – Clinical Literature</vt:lpstr>
      <vt:lpstr>MRSA Nares Per Pharmacy – Clinical Literature</vt:lpstr>
      <vt:lpstr>PowerPoint Presentation</vt:lpstr>
      <vt:lpstr>MRSA Nares Per Pharmacy – Vancomycin Use</vt:lpstr>
      <vt:lpstr>MRSA Nares Per Pharmacy – Vancomycin Use</vt:lpstr>
      <vt:lpstr>The big beasts of ID: ESBL, CRE, other MDROs</vt:lpstr>
      <vt:lpstr>Strategies used by  Antimicrobial Stewardship Programs </vt:lpstr>
      <vt:lpstr>Orals versus IV- the great debate</vt:lpstr>
      <vt:lpstr>POET divergence of mortality: it is probably not the meds</vt:lpstr>
      <vt:lpstr>Take home points</vt:lpstr>
      <vt:lpstr>Thank you!  Check out asp.mednet.ucla.edu and download Firstline app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Vijayan, Tara</dc:creator>
  <cp:lastModifiedBy>Vijayan, Tara</cp:lastModifiedBy>
  <cp:revision>17</cp:revision>
  <dcterms:created xsi:type="dcterms:W3CDTF">2022-07-14T13:33:24Z</dcterms:created>
  <dcterms:modified xsi:type="dcterms:W3CDTF">2022-07-20T16:36:41Z</dcterms:modified>
</cp:coreProperties>
</file>